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6" r:id="rId2"/>
    <p:sldId id="256" r:id="rId3"/>
    <p:sldId id="257" r:id="rId4"/>
    <p:sldId id="258" r:id="rId5"/>
    <p:sldId id="259" r:id="rId6"/>
    <p:sldId id="260" r:id="rId7"/>
    <p:sldId id="262" r:id="rId8"/>
    <p:sldId id="278" r:id="rId9"/>
    <p:sldId id="264" r:id="rId10"/>
    <p:sldId id="265" r:id="rId11"/>
    <p:sldId id="266" r:id="rId12"/>
    <p:sldId id="267" r:id="rId13"/>
    <p:sldId id="268" r:id="rId14"/>
    <p:sldId id="279" r:id="rId15"/>
    <p:sldId id="270" r:id="rId16"/>
    <p:sldId id="271" r:id="rId17"/>
    <p:sldId id="280" r:id="rId18"/>
    <p:sldId id="277" r:id="rId19"/>
    <p:sldId id="273" r:id="rId20"/>
    <p:sldId id="275"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7EA874-EBCC-4205-A238-44449084D617}" type="datetimeFigureOut">
              <a:rPr lang="ru-RU" smtClean="0"/>
              <a:t>21.01.2024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2589F6-6659-4E55-8341-27EAC34468EC}" type="slidenum">
              <a:rPr lang="ru-RU" smtClean="0"/>
              <a:t>‹#›</a:t>
            </a:fld>
            <a:endParaRPr lang="ru-RU"/>
          </a:p>
        </p:txBody>
      </p:sp>
    </p:spTree>
    <p:extLst>
      <p:ext uri="{BB962C8B-B14F-4D97-AF65-F5344CB8AC3E}">
        <p14:creationId xmlns:p14="http://schemas.microsoft.com/office/powerpoint/2010/main" val="3864996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82589F6-6659-4E55-8341-27EAC34468EC}" type="slidenum">
              <a:rPr lang="ru-RU" smtClean="0"/>
              <a:t>3</a:t>
            </a:fld>
            <a:endParaRPr lang="ru-RU"/>
          </a:p>
        </p:txBody>
      </p:sp>
    </p:spTree>
    <p:extLst>
      <p:ext uri="{BB962C8B-B14F-4D97-AF65-F5344CB8AC3E}">
        <p14:creationId xmlns:p14="http://schemas.microsoft.com/office/powerpoint/2010/main" val="2602873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928061E-AFA8-4C33-A7CC-AC48D6F726F8}" type="datetimeFigureOut">
              <a:rPr lang="ru-RU" smtClean="0"/>
              <a:t>21.01.2024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0D859B3-B34B-4F46-AFEA-0BE291533D14}" type="slidenum">
              <a:rPr lang="ru-RU" smtClean="0"/>
              <a:t>‹#›</a:t>
            </a:fld>
            <a:endParaRPr lang="ru-RU"/>
          </a:p>
        </p:txBody>
      </p:sp>
    </p:spTree>
    <p:extLst>
      <p:ext uri="{BB962C8B-B14F-4D97-AF65-F5344CB8AC3E}">
        <p14:creationId xmlns:p14="http://schemas.microsoft.com/office/powerpoint/2010/main" val="1841597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928061E-AFA8-4C33-A7CC-AC48D6F726F8}" type="datetimeFigureOut">
              <a:rPr lang="ru-RU" smtClean="0"/>
              <a:t>21.01.2024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0D859B3-B34B-4F46-AFEA-0BE291533D14}" type="slidenum">
              <a:rPr lang="ru-RU" smtClean="0"/>
              <a:t>‹#›</a:t>
            </a:fld>
            <a:endParaRPr lang="ru-RU"/>
          </a:p>
        </p:txBody>
      </p:sp>
    </p:spTree>
    <p:extLst>
      <p:ext uri="{BB962C8B-B14F-4D97-AF65-F5344CB8AC3E}">
        <p14:creationId xmlns:p14="http://schemas.microsoft.com/office/powerpoint/2010/main" val="3910408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928061E-AFA8-4C33-A7CC-AC48D6F726F8}" type="datetimeFigureOut">
              <a:rPr lang="ru-RU" smtClean="0"/>
              <a:t>21.01.2024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0D859B3-B34B-4F46-AFEA-0BE291533D14}" type="slidenum">
              <a:rPr lang="ru-RU" smtClean="0"/>
              <a:t>‹#›</a:t>
            </a:fld>
            <a:endParaRPr lang="ru-RU"/>
          </a:p>
        </p:txBody>
      </p:sp>
    </p:spTree>
    <p:extLst>
      <p:ext uri="{BB962C8B-B14F-4D97-AF65-F5344CB8AC3E}">
        <p14:creationId xmlns:p14="http://schemas.microsoft.com/office/powerpoint/2010/main" val="2179318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928061E-AFA8-4C33-A7CC-AC48D6F726F8}" type="datetimeFigureOut">
              <a:rPr lang="ru-RU" smtClean="0"/>
              <a:t>21.01.2024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0D859B3-B34B-4F46-AFEA-0BE291533D14}" type="slidenum">
              <a:rPr lang="ru-RU" smtClean="0"/>
              <a:t>‹#›</a:t>
            </a:fld>
            <a:endParaRPr lang="ru-RU"/>
          </a:p>
        </p:txBody>
      </p:sp>
    </p:spTree>
    <p:extLst>
      <p:ext uri="{BB962C8B-B14F-4D97-AF65-F5344CB8AC3E}">
        <p14:creationId xmlns:p14="http://schemas.microsoft.com/office/powerpoint/2010/main" val="4013308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928061E-AFA8-4C33-A7CC-AC48D6F726F8}" type="datetimeFigureOut">
              <a:rPr lang="ru-RU" smtClean="0"/>
              <a:t>21.01.2024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0D859B3-B34B-4F46-AFEA-0BE291533D14}" type="slidenum">
              <a:rPr lang="ru-RU" smtClean="0"/>
              <a:t>‹#›</a:t>
            </a:fld>
            <a:endParaRPr lang="ru-RU"/>
          </a:p>
        </p:txBody>
      </p:sp>
    </p:spTree>
    <p:extLst>
      <p:ext uri="{BB962C8B-B14F-4D97-AF65-F5344CB8AC3E}">
        <p14:creationId xmlns:p14="http://schemas.microsoft.com/office/powerpoint/2010/main" val="1256950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928061E-AFA8-4C33-A7CC-AC48D6F726F8}" type="datetimeFigureOut">
              <a:rPr lang="ru-RU" smtClean="0"/>
              <a:t>21.01.2024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0D859B3-B34B-4F46-AFEA-0BE291533D14}" type="slidenum">
              <a:rPr lang="ru-RU" smtClean="0"/>
              <a:t>‹#›</a:t>
            </a:fld>
            <a:endParaRPr lang="ru-RU"/>
          </a:p>
        </p:txBody>
      </p:sp>
    </p:spTree>
    <p:extLst>
      <p:ext uri="{BB962C8B-B14F-4D97-AF65-F5344CB8AC3E}">
        <p14:creationId xmlns:p14="http://schemas.microsoft.com/office/powerpoint/2010/main" val="3462780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928061E-AFA8-4C33-A7CC-AC48D6F726F8}" type="datetimeFigureOut">
              <a:rPr lang="ru-RU" smtClean="0"/>
              <a:t>21.01.2024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0D859B3-B34B-4F46-AFEA-0BE291533D14}" type="slidenum">
              <a:rPr lang="ru-RU" smtClean="0"/>
              <a:t>‹#›</a:t>
            </a:fld>
            <a:endParaRPr lang="ru-RU"/>
          </a:p>
        </p:txBody>
      </p:sp>
    </p:spTree>
    <p:extLst>
      <p:ext uri="{BB962C8B-B14F-4D97-AF65-F5344CB8AC3E}">
        <p14:creationId xmlns:p14="http://schemas.microsoft.com/office/powerpoint/2010/main" val="2484592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928061E-AFA8-4C33-A7CC-AC48D6F726F8}" type="datetimeFigureOut">
              <a:rPr lang="ru-RU" smtClean="0"/>
              <a:t>21.01.2024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0D859B3-B34B-4F46-AFEA-0BE291533D14}" type="slidenum">
              <a:rPr lang="ru-RU" smtClean="0"/>
              <a:t>‹#›</a:t>
            </a:fld>
            <a:endParaRPr lang="ru-RU"/>
          </a:p>
        </p:txBody>
      </p:sp>
    </p:spTree>
    <p:extLst>
      <p:ext uri="{BB962C8B-B14F-4D97-AF65-F5344CB8AC3E}">
        <p14:creationId xmlns:p14="http://schemas.microsoft.com/office/powerpoint/2010/main" val="2793255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928061E-AFA8-4C33-A7CC-AC48D6F726F8}" type="datetimeFigureOut">
              <a:rPr lang="ru-RU" smtClean="0"/>
              <a:t>21.01.2024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0D859B3-B34B-4F46-AFEA-0BE291533D14}" type="slidenum">
              <a:rPr lang="ru-RU" smtClean="0"/>
              <a:t>‹#›</a:t>
            </a:fld>
            <a:endParaRPr lang="ru-RU"/>
          </a:p>
        </p:txBody>
      </p:sp>
    </p:spTree>
    <p:extLst>
      <p:ext uri="{BB962C8B-B14F-4D97-AF65-F5344CB8AC3E}">
        <p14:creationId xmlns:p14="http://schemas.microsoft.com/office/powerpoint/2010/main" val="3359336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928061E-AFA8-4C33-A7CC-AC48D6F726F8}" type="datetimeFigureOut">
              <a:rPr lang="ru-RU" smtClean="0"/>
              <a:t>21.01.2024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0D859B3-B34B-4F46-AFEA-0BE291533D14}" type="slidenum">
              <a:rPr lang="ru-RU" smtClean="0"/>
              <a:t>‹#›</a:t>
            </a:fld>
            <a:endParaRPr lang="ru-RU"/>
          </a:p>
        </p:txBody>
      </p:sp>
    </p:spTree>
    <p:extLst>
      <p:ext uri="{BB962C8B-B14F-4D97-AF65-F5344CB8AC3E}">
        <p14:creationId xmlns:p14="http://schemas.microsoft.com/office/powerpoint/2010/main" val="1251849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928061E-AFA8-4C33-A7CC-AC48D6F726F8}" type="datetimeFigureOut">
              <a:rPr lang="ru-RU" smtClean="0"/>
              <a:t>21.01.2024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0D859B3-B34B-4F46-AFEA-0BE291533D14}" type="slidenum">
              <a:rPr lang="ru-RU" smtClean="0"/>
              <a:t>‹#›</a:t>
            </a:fld>
            <a:endParaRPr lang="ru-RU"/>
          </a:p>
        </p:txBody>
      </p:sp>
    </p:spTree>
    <p:extLst>
      <p:ext uri="{BB962C8B-B14F-4D97-AF65-F5344CB8AC3E}">
        <p14:creationId xmlns:p14="http://schemas.microsoft.com/office/powerpoint/2010/main" val="1987359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28061E-AFA8-4C33-A7CC-AC48D6F726F8}" type="datetimeFigureOut">
              <a:rPr lang="ru-RU" smtClean="0"/>
              <a:t>21.01.2024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D859B3-B34B-4F46-AFEA-0BE291533D14}" type="slidenum">
              <a:rPr lang="ru-RU" smtClean="0"/>
              <a:t>‹#›</a:t>
            </a:fld>
            <a:endParaRPr lang="ru-RU"/>
          </a:p>
        </p:txBody>
      </p:sp>
    </p:spTree>
    <p:extLst>
      <p:ext uri="{BB962C8B-B14F-4D97-AF65-F5344CB8AC3E}">
        <p14:creationId xmlns:p14="http://schemas.microsoft.com/office/powerpoint/2010/main" val="209627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hyperlink" Target="https://www.prodlenka.org/profile/375617" TargetMode="External"/><Relationship Id="rId4" Type="http://schemas.openxmlformats.org/officeDocument/2006/relationships/hyperlink" Target="https://nsportal.ru/marina-siraya"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2.jpg"/><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hyperlink" Target="http://nhds1vorkuta.ru/index/vebinary/0-174" TargetMode="Externa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hyperlink" Target="http://nhds1vorkuta.ru/index/konsultacionnyj_centr/0-73" TargetMode="External"/><Relationship Id="rId5" Type="http://schemas.openxmlformats.org/officeDocument/2006/relationships/hyperlink" Target="https://ok.ru/group/58219662147616" TargetMode="External"/><Relationship Id="rId4" Type="http://schemas.openxmlformats.org/officeDocument/2006/relationships/hyperlink" Target="https://nsportal.ru/marina-lerne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Объект 1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023" y="0"/>
            <a:ext cx="9109977" cy="68324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355859"/>
            <a:ext cx="6307790" cy="22774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TextBox 8"/>
          <p:cNvSpPr txBox="1"/>
          <p:nvPr/>
        </p:nvSpPr>
        <p:spPr>
          <a:xfrm>
            <a:off x="1700064" y="3221360"/>
            <a:ext cx="4752528" cy="369332"/>
          </a:xfrm>
          <a:prstGeom prst="rect">
            <a:avLst/>
          </a:prstGeom>
          <a:noFill/>
        </p:spPr>
        <p:txBody>
          <a:bodyPr wrap="square" rtlCol="0">
            <a:spAutoFit/>
          </a:bodyPr>
          <a:lstStyle/>
          <a:p>
            <a:endParaRPr lang="ru-RU" dirty="0"/>
          </a:p>
        </p:txBody>
      </p:sp>
      <p:sp>
        <p:nvSpPr>
          <p:cNvPr id="10" name="TextBox 9"/>
          <p:cNvSpPr txBox="1"/>
          <p:nvPr/>
        </p:nvSpPr>
        <p:spPr>
          <a:xfrm>
            <a:off x="1852464" y="3373760"/>
            <a:ext cx="4752528" cy="369332"/>
          </a:xfrm>
          <a:prstGeom prst="rect">
            <a:avLst/>
          </a:prstGeom>
          <a:noFill/>
        </p:spPr>
        <p:txBody>
          <a:bodyPr wrap="square" rtlCol="0">
            <a:spAutoFit/>
          </a:bodyPr>
          <a:lstStyle/>
          <a:p>
            <a:endParaRPr lang="ru-RU" dirty="0"/>
          </a:p>
        </p:txBody>
      </p:sp>
      <p:sp>
        <p:nvSpPr>
          <p:cNvPr id="11" name="TextBox 10"/>
          <p:cNvSpPr txBox="1"/>
          <p:nvPr/>
        </p:nvSpPr>
        <p:spPr>
          <a:xfrm>
            <a:off x="755576" y="2564904"/>
            <a:ext cx="6768752" cy="3293209"/>
          </a:xfrm>
          <a:prstGeom prst="rect">
            <a:avLst/>
          </a:prstGeom>
          <a:noFill/>
        </p:spPr>
        <p:txBody>
          <a:bodyPr wrap="square" rtlCol="0">
            <a:spAutoFit/>
          </a:bodyPr>
          <a:lstStyle/>
          <a:p>
            <a:pPr algn="ctr"/>
            <a:endParaRPr lang="ru-RU" sz="2000" b="1" dirty="0" smtClean="0">
              <a:latin typeface="Times New Roman" pitchFamily="18" charset="0"/>
              <a:cs typeface="Times New Roman" pitchFamily="18" charset="0"/>
            </a:endParaRPr>
          </a:p>
          <a:p>
            <a:pPr algn="ctr"/>
            <a:endParaRPr lang="ru-RU" sz="2000" b="1" dirty="0">
              <a:latin typeface="Times New Roman" pitchFamily="18" charset="0"/>
              <a:cs typeface="Times New Roman" pitchFamily="18" charset="0"/>
            </a:endParaRPr>
          </a:p>
          <a:p>
            <a:pPr algn="ctr"/>
            <a:endParaRPr lang="ru-RU" sz="2000" b="1" dirty="0" smtClean="0">
              <a:latin typeface="Times New Roman" pitchFamily="18" charset="0"/>
              <a:cs typeface="Times New Roman" pitchFamily="18" charset="0"/>
            </a:endParaRPr>
          </a:p>
          <a:p>
            <a:pPr algn="ctr"/>
            <a:r>
              <a:rPr lang="en-AU" sz="3200" b="1" dirty="0" smtClean="0">
                <a:latin typeface="Times New Roman" pitchFamily="18" charset="0"/>
                <a:cs typeface="Times New Roman" pitchFamily="18" charset="0"/>
              </a:rPr>
              <a:t>IV</a:t>
            </a:r>
            <a:r>
              <a:rPr lang="ru-RU" sz="3200" b="1" dirty="0" smtClean="0">
                <a:latin typeface="Times New Roman" pitchFamily="18" charset="0"/>
                <a:cs typeface="Times New Roman" pitchFamily="18" charset="0"/>
              </a:rPr>
              <a:t> онлайн – фестиваль</a:t>
            </a:r>
          </a:p>
          <a:p>
            <a:pPr algn="ctr"/>
            <a:r>
              <a:rPr lang="ru-RU" sz="3200" b="1" dirty="0" smtClean="0">
                <a:latin typeface="Times New Roman" pitchFamily="18" charset="0"/>
                <a:cs typeface="Times New Roman" pitchFamily="18" charset="0"/>
              </a:rPr>
              <a:t> « Инновационное дошкольное образование Воркуты» </a:t>
            </a:r>
          </a:p>
          <a:p>
            <a:pPr algn="ctr"/>
            <a:r>
              <a:rPr lang="ru-RU" sz="3200" b="1" dirty="0" smtClean="0">
                <a:latin typeface="Times New Roman" pitchFamily="18" charset="0"/>
                <a:cs typeface="Times New Roman" pitchFamily="18" charset="0"/>
              </a:rPr>
              <a:t>в 2024 году.</a:t>
            </a:r>
          </a:p>
          <a:p>
            <a:pPr algn="ctr"/>
            <a:endParaRPr lang="ru-RU" sz="2000" b="1" dirty="0" smtClean="0">
              <a:latin typeface="Times New Roman" pitchFamily="18" charset="0"/>
              <a:cs typeface="Times New Roman" pitchFamily="18" charset="0"/>
            </a:endParaRPr>
          </a:p>
        </p:txBody>
      </p:sp>
      <p:pic>
        <p:nvPicPr>
          <p:cNvPr id="12" name="Рисунок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1572" y="276269"/>
            <a:ext cx="1168718" cy="564272"/>
          </a:xfrm>
          <a:prstGeom prst="rect">
            <a:avLst/>
          </a:prstGeom>
        </p:spPr>
      </p:pic>
    </p:spTree>
    <p:extLst>
      <p:ext uri="{BB962C8B-B14F-4D97-AF65-F5344CB8AC3E}">
        <p14:creationId xmlns:p14="http://schemas.microsoft.com/office/powerpoint/2010/main" val="11859647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074" y="23367"/>
            <a:ext cx="9112843" cy="68346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103056"/>
            <a:ext cx="1168718" cy="564272"/>
          </a:xfrm>
          <a:prstGeom prst="rect">
            <a:avLst/>
          </a:prstGeom>
        </p:spPr>
      </p:pic>
      <p:sp>
        <p:nvSpPr>
          <p:cNvPr id="8" name="TextBox 7"/>
          <p:cNvSpPr txBox="1"/>
          <p:nvPr/>
        </p:nvSpPr>
        <p:spPr>
          <a:xfrm>
            <a:off x="275299" y="103056"/>
            <a:ext cx="8801566" cy="6417141"/>
          </a:xfrm>
          <a:prstGeom prst="rect">
            <a:avLst/>
          </a:prstGeom>
          <a:noFill/>
        </p:spPr>
        <p:txBody>
          <a:bodyPr wrap="square" rtlCol="0">
            <a:spAutoFit/>
          </a:bodyPr>
          <a:lstStyle/>
          <a:p>
            <a:endParaRPr lang="ru-RU" sz="1100" dirty="0">
              <a:latin typeface="Times New Roman" pitchFamily="18" charset="0"/>
              <a:cs typeface="Times New Roman" pitchFamily="18" charset="0"/>
            </a:endParaRPr>
          </a:p>
          <a:p>
            <a:r>
              <a:rPr lang="ru-RU" sz="800" dirty="0"/>
              <a:t> </a:t>
            </a:r>
            <a:r>
              <a:rPr lang="ru-RU" sz="1400" dirty="0" smtClean="0">
                <a:effectLst/>
                <a:latin typeface="Times New Roman" pitchFamily="18" charset="0"/>
                <a:cs typeface="Times New Roman" pitchFamily="18" charset="0"/>
              </a:rPr>
              <a:t>С </a:t>
            </a:r>
            <a:r>
              <a:rPr lang="ru-RU" sz="1400" b="1" dirty="0" smtClean="0">
                <a:effectLst/>
                <a:latin typeface="Times New Roman" pitchFamily="18" charset="0"/>
                <a:cs typeface="Times New Roman" pitchFamily="18" charset="0"/>
              </a:rPr>
              <a:t>2020</a:t>
            </a:r>
            <a:r>
              <a:rPr lang="ru-RU" sz="1400" dirty="0" smtClean="0">
                <a:effectLst/>
                <a:latin typeface="Times New Roman" pitchFamily="18" charset="0"/>
                <a:cs typeface="Times New Roman" pitchFamily="18" charset="0"/>
              </a:rPr>
              <a:t> года руководитель ГМО инструкторов по физической культуре</a:t>
            </a:r>
          </a:p>
          <a:p>
            <a:r>
              <a:rPr lang="ru-RU" sz="1400" b="1" dirty="0" smtClean="0">
                <a:effectLst/>
                <a:latin typeface="Times New Roman" pitchFamily="18" charset="0"/>
                <a:cs typeface="Times New Roman" pitchFamily="18" charset="0"/>
              </a:rPr>
              <a:t>2021 год </a:t>
            </a:r>
            <a:r>
              <a:rPr lang="ru-RU" sz="1400" dirty="0" smtClean="0">
                <a:effectLst/>
                <a:latin typeface="Times New Roman" pitchFamily="18" charset="0"/>
                <a:cs typeface="Times New Roman" pitchFamily="18" charset="0"/>
              </a:rPr>
              <a:t>- Почётная грамота Управления </a:t>
            </a:r>
            <a:r>
              <a:rPr lang="ru-RU" sz="1400" dirty="0" err="1" smtClean="0">
                <a:effectLst/>
                <a:latin typeface="Times New Roman" pitchFamily="18" charset="0"/>
                <a:cs typeface="Times New Roman" pitchFamily="18" charset="0"/>
              </a:rPr>
              <a:t>обазования</a:t>
            </a:r>
            <a:r>
              <a:rPr lang="ru-RU" sz="1400" dirty="0" smtClean="0">
                <a:effectLst/>
                <a:latin typeface="Times New Roman" pitchFamily="18" charset="0"/>
                <a:cs typeface="Times New Roman" pitchFamily="18" charset="0"/>
              </a:rPr>
              <a:t> за добросовестный труд, высокий профессионализм  в связи с празднованием Дня дошкольного работника</a:t>
            </a:r>
          </a:p>
          <a:p>
            <a:r>
              <a:rPr lang="ru-RU" sz="1400" b="1" dirty="0" smtClean="0">
                <a:latin typeface="Times New Roman" pitchFamily="18" charset="0"/>
                <a:cs typeface="Times New Roman" pitchFamily="18" charset="0"/>
              </a:rPr>
              <a:t>2021год</a:t>
            </a:r>
            <a:r>
              <a:rPr lang="ru-RU" sz="1400" dirty="0" smtClean="0">
                <a:latin typeface="Times New Roman" pitchFamily="18" charset="0"/>
                <a:cs typeface="Times New Roman" pitchFamily="18" charset="0"/>
              </a:rPr>
              <a:t> -  Республиканский этап Всероссийской заочной акции «Физическая культура – альтернатива пагубным привычкам»  - диплом за III место</a:t>
            </a:r>
          </a:p>
          <a:p>
            <a:r>
              <a:rPr lang="ru-RU" sz="1400" b="1" dirty="0" smtClean="0">
                <a:latin typeface="Times New Roman" pitchFamily="18" charset="0"/>
                <a:cs typeface="Times New Roman" pitchFamily="18" charset="0"/>
              </a:rPr>
              <a:t>2021 - 2023 годы </a:t>
            </a:r>
            <a:r>
              <a:rPr lang="ru-RU" sz="1400" dirty="0" smtClean="0">
                <a:latin typeface="Times New Roman" pitchFamily="18" charset="0"/>
                <a:cs typeface="Times New Roman" pitchFamily="18" charset="0"/>
              </a:rPr>
              <a:t>- Благодарственное письмо за эффективную работу, качество информационно-методического сопровождения педагогов и активное участие в организации и проведении мероприятий по реализации Единой методической темы «Обновление содержания и технологий образования как фактор достижения новых образовательных результатов»</a:t>
            </a:r>
          </a:p>
          <a:p>
            <a:r>
              <a:rPr lang="ru-RU" sz="1400" b="1" dirty="0" smtClean="0">
                <a:latin typeface="Times New Roman" pitchFamily="18" charset="0"/>
                <a:cs typeface="Times New Roman" pitchFamily="18" charset="0"/>
              </a:rPr>
              <a:t>2021 – 2022 годы </a:t>
            </a:r>
            <a:r>
              <a:rPr lang="ru-RU" sz="1400" dirty="0" smtClean="0">
                <a:latin typeface="Times New Roman" pitchFamily="18" charset="0"/>
                <a:cs typeface="Times New Roman" pitchFamily="18" charset="0"/>
              </a:rPr>
              <a:t>-  I и II Муниципальный онлайн-фестиваль «Инновационное дошкольное образование» - диплом участника,  сертификат участника</a:t>
            </a:r>
          </a:p>
          <a:p>
            <a:r>
              <a:rPr lang="ru-RU" sz="1400" b="1" dirty="0" smtClean="0">
                <a:latin typeface="Times New Roman" pitchFamily="18" charset="0"/>
                <a:cs typeface="Times New Roman" pitchFamily="18" charset="0"/>
              </a:rPr>
              <a:t>2021 - 2022 годы </a:t>
            </a:r>
            <a:r>
              <a:rPr lang="ru-RU" sz="1400" dirty="0" smtClean="0">
                <a:latin typeface="Times New Roman" pitchFamily="18" charset="0"/>
                <a:cs typeface="Times New Roman" pitchFamily="18" charset="0"/>
              </a:rPr>
              <a:t>- Благодарственное письмо за активное участие в работе экспертной группы конкурса-соревнования «Зелёный огонёк» среди воспитанников муниципальных дошкольных образовательных учреждений</a:t>
            </a:r>
          </a:p>
          <a:p>
            <a:r>
              <a:rPr lang="ru-RU" sz="1400" b="1" dirty="0" smtClean="0">
                <a:latin typeface="Times New Roman" pitchFamily="18" charset="0"/>
                <a:cs typeface="Times New Roman" pitchFamily="18" charset="0"/>
              </a:rPr>
              <a:t>2021 - 2023 </a:t>
            </a:r>
            <a:r>
              <a:rPr lang="ru-RU" sz="1400" dirty="0" smtClean="0">
                <a:latin typeface="Times New Roman" pitchFamily="18" charset="0"/>
                <a:cs typeface="Times New Roman" pitchFamily="18" charset="0"/>
              </a:rPr>
              <a:t>- эксперт  Республиканской аттестационной комиссии педагогических работников, претендующих на присвоение первой квалификационной категории по должности «инструктор по физической культуре», образовательных учреждений, реализующих образовательные программы дошкольного образования, подведомственных Управлению образования администрации МО ГО  «Воркута»</a:t>
            </a:r>
          </a:p>
          <a:p>
            <a:r>
              <a:rPr lang="ru-RU" sz="1400" b="1" dirty="0" smtClean="0">
                <a:latin typeface="Times New Roman" pitchFamily="18" charset="0"/>
                <a:cs typeface="Times New Roman" pitchFamily="18" charset="0"/>
              </a:rPr>
              <a:t> 2023 год </a:t>
            </a:r>
            <a:r>
              <a:rPr lang="ru-RU" sz="1400" dirty="0" smtClean="0">
                <a:latin typeface="Times New Roman" pitchFamily="18" charset="0"/>
                <a:cs typeface="Times New Roman" pitchFamily="18" charset="0"/>
              </a:rPr>
              <a:t>- Благодарность за активную организацию и профессиональную поддержку конкурсного движения среди педагогов и работу в составе жюри городского конкурса на лучшую познавательно-игровую программу мероприятия по патриотическому воспитанию дошкольников</a:t>
            </a:r>
          </a:p>
          <a:p>
            <a:r>
              <a:rPr lang="ru-RU" sz="1400" b="1" dirty="0" smtClean="0">
                <a:latin typeface="Times New Roman" pitchFamily="18" charset="0"/>
                <a:cs typeface="Times New Roman" pitchFamily="18" charset="0"/>
              </a:rPr>
              <a:t>2023 год </a:t>
            </a:r>
            <a:r>
              <a:rPr lang="ru-RU"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С</a:t>
            </a:r>
            <a:r>
              <a:rPr lang="en-US" sz="1400" dirty="0" err="1" smtClean="0">
                <a:latin typeface="Times New Roman" pitchFamily="18" charset="0"/>
                <a:cs typeface="Times New Roman" pitchFamily="18" charset="0"/>
              </a:rPr>
              <a:t>емейны</a:t>
            </a:r>
            <a:r>
              <a:rPr lang="ru-RU" sz="1400" dirty="0" smtClean="0">
                <a:latin typeface="Times New Roman" pitchFamily="18" charset="0"/>
                <a:cs typeface="Times New Roman" pitchFamily="18" charset="0"/>
              </a:rPr>
              <a:t>е</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спортивны</a:t>
            </a:r>
            <a:r>
              <a:rPr lang="ru-RU" sz="1400" dirty="0" smtClean="0">
                <a:latin typeface="Times New Roman" pitchFamily="18" charset="0"/>
                <a:cs typeface="Times New Roman" pitchFamily="18" charset="0"/>
              </a:rPr>
              <a:t>е</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старт</a:t>
            </a:r>
            <a:r>
              <a:rPr lang="ru-RU" sz="1400" dirty="0" smtClean="0">
                <a:latin typeface="Times New Roman" pitchFamily="18" charset="0"/>
                <a:cs typeface="Times New Roman" pitchFamily="18" charset="0"/>
              </a:rPr>
              <a:t>ы</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Наследники</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Победы</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среди</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дошкольных</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образовательных</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учрежде</a:t>
            </a:r>
            <a:r>
              <a:rPr lang="ru-RU" sz="1400" dirty="0" err="1" smtClean="0">
                <a:latin typeface="Times New Roman" pitchFamily="18" charset="0"/>
                <a:cs typeface="Times New Roman" pitchFamily="18" charset="0"/>
              </a:rPr>
              <a:t>ний</a:t>
            </a:r>
            <a:r>
              <a:rPr lang="ru-RU" sz="1400" dirty="0" smtClean="0">
                <a:latin typeface="Times New Roman" pitchFamily="18" charset="0"/>
                <a:cs typeface="Times New Roman" pitchFamily="18" charset="0"/>
              </a:rPr>
              <a:t> -  </a:t>
            </a:r>
            <a:r>
              <a:rPr lang="en-AU" sz="1400" dirty="0" smtClean="0">
                <a:latin typeface="Times New Roman" pitchFamily="18" charset="0"/>
                <a:cs typeface="Times New Roman" pitchFamily="18" charset="0"/>
              </a:rPr>
              <a:t>II</a:t>
            </a:r>
            <a:r>
              <a:rPr lang="ru-RU" sz="1400" dirty="0" smtClean="0">
                <a:latin typeface="Times New Roman" pitchFamily="18" charset="0"/>
                <a:cs typeface="Times New Roman" pitchFamily="18" charset="0"/>
              </a:rPr>
              <a:t> место</a:t>
            </a:r>
          </a:p>
          <a:p>
            <a:r>
              <a:rPr lang="ru-RU" sz="1400" b="1" dirty="0" smtClean="0">
                <a:effectLst/>
                <a:latin typeface="Times New Roman" pitchFamily="18" charset="0"/>
                <a:cs typeface="Times New Roman" pitchFamily="18" charset="0"/>
              </a:rPr>
              <a:t>2023 год </a:t>
            </a:r>
            <a:r>
              <a:rPr lang="ru-RU" sz="1400" dirty="0" smtClean="0">
                <a:effectLst/>
                <a:latin typeface="Times New Roman" pitchFamily="18" charset="0"/>
                <a:cs typeface="Times New Roman" pitchFamily="18" charset="0"/>
              </a:rPr>
              <a:t>- Почётная грамота Администрации МО ГО «Воркута» за многолетний добросовестный труд</a:t>
            </a:r>
          </a:p>
          <a:p>
            <a:endParaRPr lang="ru-RU" sz="1400" dirty="0" smtClean="0">
              <a:latin typeface="Times New Roman" pitchFamily="18" charset="0"/>
              <a:cs typeface="Times New Roman" pitchFamily="18" charset="0"/>
            </a:endParaRPr>
          </a:p>
          <a:p>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Адрес личного Интернет-ресурса (</a:t>
            </a:r>
            <a:r>
              <a:rPr lang="ru-RU" sz="1400" u="sng" dirty="0" smtClean="0">
                <a:latin typeface="Times New Roman" pitchFamily="18" charset="0"/>
                <a:cs typeface="Times New Roman" pitchFamily="18" charset="0"/>
                <a:hlinkClick r:id="rId4"/>
              </a:rPr>
              <a:t>https://nsportal.ru/marina-siraya</a:t>
            </a:r>
            <a:r>
              <a:rPr lang="ru-RU" sz="1400" dirty="0" smtClean="0">
                <a:latin typeface="Times New Roman" pitchFamily="18" charset="0"/>
                <a:cs typeface="Times New Roman" pitchFamily="18" charset="0"/>
              </a:rPr>
              <a:t>, </a:t>
            </a:r>
            <a:r>
              <a:rPr lang="ru-RU" sz="1400" u="sng" dirty="0" smtClean="0">
                <a:latin typeface="Times New Roman" pitchFamily="18" charset="0"/>
                <a:cs typeface="Times New Roman" pitchFamily="18" charset="0"/>
                <a:hlinkClick r:id="rId5"/>
              </a:rPr>
              <a:t>https://www.prodlenka.org/profile/375617</a:t>
            </a:r>
            <a:r>
              <a:rPr lang="ru-RU" sz="1400" dirty="0" smtClean="0">
                <a:latin typeface="Times New Roman" pitchFamily="18" charset="0"/>
                <a:cs typeface="Times New Roman" pitchFamily="18" charset="0"/>
              </a:rPr>
              <a:t> , </a:t>
            </a:r>
            <a:r>
              <a:rPr lang="ru-RU" sz="1400" u="sng" dirty="0" smtClean="0">
                <a:latin typeface="Times New Roman" pitchFamily="18" charset="0"/>
                <a:cs typeface="Times New Roman" pitchFamily="18" charset="0"/>
              </a:rPr>
              <a:t> http://www.maam.ru/users/lenina53, )</a:t>
            </a:r>
            <a:endParaRPr lang="ru-RU" sz="1400" dirty="0" smtClean="0">
              <a:latin typeface="Times New Roman" pitchFamily="18" charset="0"/>
              <a:cs typeface="Times New Roman" pitchFamily="18" charset="0"/>
            </a:endParaRPr>
          </a:p>
          <a:p>
            <a:endParaRPr lang="ru-RU" sz="800" dirty="0"/>
          </a:p>
        </p:txBody>
      </p:sp>
    </p:spTree>
    <p:extLst>
      <p:ext uri="{BB962C8B-B14F-4D97-AF65-F5344CB8AC3E}">
        <p14:creationId xmlns:p14="http://schemas.microsoft.com/office/powerpoint/2010/main" val="30859702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Объект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7868"/>
            <a:ext cx="9144000" cy="6858000"/>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7864" y="189395"/>
            <a:ext cx="3130844" cy="4175710"/>
          </a:xfrm>
          <a:prstGeom prst="rect">
            <a:avLst/>
          </a:prstGeom>
          <a:ln>
            <a:noFill/>
          </a:ln>
          <a:effectLst>
            <a:softEdge rad="112500"/>
          </a:effectLst>
        </p:spPr>
      </p:pic>
      <p:sp>
        <p:nvSpPr>
          <p:cNvPr id="6" name="TextBox 5"/>
          <p:cNvSpPr txBox="1"/>
          <p:nvPr/>
        </p:nvSpPr>
        <p:spPr>
          <a:xfrm>
            <a:off x="2119327" y="4365105"/>
            <a:ext cx="5832648" cy="2077492"/>
          </a:xfrm>
          <a:prstGeom prst="rect">
            <a:avLst/>
          </a:prstGeom>
          <a:noFill/>
        </p:spPr>
        <p:txBody>
          <a:bodyPr wrap="square" rtlCol="0">
            <a:spAutoFit/>
          </a:bodyPr>
          <a:lstStyle/>
          <a:p>
            <a:pPr algn="ctr"/>
            <a:r>
              <a:rPr lang="ru-RU" sz="2700" b="1" dirty="0" smtClean="0">
                <a:latin typeface="Times New Roman" pitchFamily="18" charset="0"/>
                <a:cs typeface="Times New Roman" pitchFamily="18" charset="0"/>
              </a:rPr>
              <a:t>Паршина Елена Ивановна,</a:t>
            </a:r>
          </a:p>
          <a:p>
            <a:pPr algn="ctr"/>
            <a:r>
              <a:rPr lang="ru-RU" b="1" dirty="0" smtClean="0">
                <a:latin typeface="Times New Roman" pitchFamily="18" charset="0"/>
                <a:cs typeface="Times New Roman" pitchFamily="18" charset="0"/>
              </a:rPr>
              <a:t>педагог- психолог</a:t>
            </a:r>
          </a:p>
          <a:p>
            <a:pPr algn="ctr"/>
            <a:r>
              <a:rPr lang="ru-RU" sz="1600" b="1" dirty="0" smtClean="0">
                <a:latin typeface="Times New Roman" pitchFamily="18" charset="0"/>
                <a:cs typeface="Times New Roman" pitchFamily="18" charset="0"/>
              </a:rPr>
              <a:t>Общий стаж –27 лет</a:t>
            </a:r>
          </a:p>
          <a:p>
            <a:pPr algn="ctr"/>
            <a:r>
              <a:rPr lang="ru-RU" sz="1600" b="1" dirty="0" smtClean="0">
                <a:latin typeface="Times New Roman" pitchFamily="18" charset="0"/>
                <a:cs typeface="Times New Roman" pitchFamily="18" charset="0"/>
              </a:rPr>
              <a:t>Педагогический стаж- 27 лет</a:t>
            </a:r>
          </a:p>
          <a:p>
            <a:pPr algn="ctr"/>
            <a:r>
              <a:rPr lang="ru-RU" sz="1600" b="1" dirty="0" smtClean="0">
                <a:latin typeface="Times New Roman" pitchFamily="18" charset="0"/>
                <a:cs typeface="Times New Roman" pitchFamily="18" charset="0"/>
              </a:rPr>
              <a:t>Стаж работы в учреждении- 1 месяц</a:t>
            </a:r>
          </a:p>
          <a:p>
            <a:pPr algn="ctr"/>
            <a:endParaRPr lang="ru-RU" b="1" dirty="0" smtClean="0">
              <a:latin typeface="Times New Roman" pitchFamily="18" charset="0"/>
              <a:cs typeface="Times New Roman" pitchFamily="18" charset="0"/>
            </a:endParaRPr>
          </a:p>
          <a:p>
            <a:endParaRPr lang="ru-RU" dirty="0"/>
          </a:p>
        </p:txBody>
      </p:sp>
      <p:pic>
        <p:nvPicPr>
          <p:cNvPr id="12" name="Рисунок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4368" y="103056"/>
            <a:ext cx="1168718" cy="564272"/>
          </a:xfrm>
          <a:prstGeom prst="rect">
            <a:avLst/>
          </a:prstGeom>
        </p:spPr>
      </p:pic>
    </p:spTree>
    <p:extLst>
      <p:ext uri="{BB962C8B-B14F-4D97-AF65-F5344CB8AC3E}">
        <p14:creationId xmlns:p14="http://schemas.microsoft.com/office/powerpoint/2010/main" val="34995769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103056"/>
            <a:ext cx="1168718" cy="564272"/>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4128" y="1777937"/>
            <a:ext cx="2896910" cy="2172683"/>
          </a:xfrm>
          <a:prstGeom prst="rect">
            <a:avLst/>
          </a:prstGeom>
          <a:ln>
            <a:noFill/>
          </a:ln>
          <a:effectLst>
            <a:softEdge rad="112500"/>
          </a:effectLst>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75656" y="1983630"/>
            <a:ext cx="2919021" cy="2189266"/>
          </a:xfrm>
          <a:prstGeom prst="rect">
            <a:avLst/>
          </a:prstGeom>
          <a:ln>
            <a:noFill/>
          </a:ln>
          <a:effectLst>
            <a:softEdge rad="112500"/>
          </a:effectLst>
        </p:spPr>
      </p:pic>
      <p:sp>
        <p:nvSpPr>
          <p:cNvPr id="11" name="TextBox 10"/>
          <p:cNvSpPr txBox="1"/>
          <p:nvPr/>
        </p:nvSpPr>
        <p:spPr>
          <a:xfrm>
            <a:off x="1889626" y="764704"/>
            <a:ext cx="5976664" cy="738664"/>
          </a:xfrm>
          <a:prstGeom prst="rect">
            <a:avLst/>
          </a:prstGeom>
          <a:noFill/>
        </p:spPr>
        <p:txBody>
          <a:bodyPr wrap="square" rtlCol="0">
            <a:spAutoFit/>
          </a:bodyPr>
          <a:lstStyle/>
          <a:p>
            <a:r>
              <a:rPr lang="ru-RU" sz="1400" b="1" dirty="0" smtClean="0">
                <a:latin typeface="Times New Roman" pitchFamily="18" charset="0"/>
                <a:cs typeface="Times New Roman" pitchFamily="18" charset="0"/>
              </a:rPr>
              <a:t>2019 год- </a:t>
            </a:r>
            <a:r>
              <a:rPr lang="ru-RU" sz="1400" dirty="0" smtClean="0">
                <a:latin typeface="Times New Roman" pitchFamily="18" charset="0"/>
                <a:cs typeface="Times New Roman" pitchFamily="18" charset="0"/>
              </a:rPr>
              <a:t>Почетная грамота </a:t>
            </a:r>
            <a:r>
              <a:rPr lang="ru-RU" sz="1400" dirty="0">
                <a:latin typeface="Times New Roman" pitchFamily="18" charset="0"/>
                <a:cs typeface="Times New Roman" pitchFamily="18" charset="0"/>
              </a:rPr>
              <a:t>У</a:t>
            </a:r>
            <a:r>
              <a:rPr lang="ru-RU" sz="1400" dirty="0" smtClean="0">
                <a:latin typeface="Times New Roman" pitchFamily="18" charset="0"/>
                <a:cs typeface="Times New Roman" pitchFamily="18" charset="0"/>
              </a:rPr>
              <a:t>правления образования Администрации МО ГО  «Воркута»</a:t>
            </a:r>
          </a:p>
          <a:p>
            <a:r>
              <a:rPr lang="ru-RU" sz="1400" b="1" dirty="0" smtClean="0">
                <a:latin typeface="Times New Roman" pitchFamily="18" charset="0"/>
                <a:cs typeface="Times New Roman" pitchFamily="18" charset="0"/>
              </a:rPr>
              <a:t>2022 год </a:t>
            </a:r>
            <a:r>
              <a:rPr lang="ru-RU" sz="1400" dirty="0" smtClean="0">
                <a:latin typeface="Times New Roman" pitchFamily="18" charset="0"/>
                <a:cs typeface="Times New Roman" pitchFamily="18" charset="0"/>
              </a:rPr>
              <a:t>–грамота Всероссийской акции « Марафон доверия» .</a:t>
            </a:r>
            <a:endParaRPr lang="ru-RU" sz="1400" dirty="0">
              <a:latin typeface="Times New Roman" pitchFamily="18" charset="0"/>
              <a:cs typeface="Times New Roman" pitchFamily="18" charset="0"/>
            </a:endParaRPr>
          </a:p>
        </p:txBody>
      </p:sp>
      <p:pic>
        <p:nvPicPr>
          <p:cNvPr id="12" name="Рисунок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5896" y="4181668"/>
            <a:ext cx="2807904" cy="2544663"/>
          </a:xfrm>
          <a:prstGeom prst="rect">
            <a:avLst/>
          </a:prstGeom>
          <a:ln>
            <a:noFill/>
          </a:ln>
          <a:effectLst>
            <a:softEdge rad="112500"/>
          </a:effectLst>
        </p:spPr>
      </p:pic>
    </p:spTree>
    <p:extLst>
      <p:ext uri="{BB962C8B-B14F-4D97-AF65-F5344CB8AC3E}">
        <p14:creationId xmlns:p14="http://schemas.microsoft.com/office/powerpoint/2010/main" val="32433351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Объект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484" y="1635"/>
            <a:ext cx="9227484" cy="6920613"/>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3868" y="0"/>
            <a:ext cx="3456384" cy="4726679"/>
          </a:xfrm>
          <a:prstGeom prst="rect">
            <a:avLst/>
          </a:prstGeom>
          <a:ln>
            <a:noFill/>
          </a:ln>
          <a:effectLst>
            <a:softEdge rad="112500"/>
          </a:effectLst>
        </p:spPr>
      </p:pic>
      <p:sp>
        <p:nvSpPr>
          <p:cNvPr id="6" name="TextBox 5"/>
          <p:cNvSpPr txBox="1"/>
          <p:nvPr/>
        </p:nvSpPr>
        <p:spPr>
          <a:xfrm>
            <a:off x="2339752" y="4726679"/>
            <a:ext cx="5544616" cy="2077492"/>
          </a:xfrm>
          <a:prstGeom prst="rect">
            <a:avLst/>
          </a:prstGeom>
          <a:noFill/>
        </p:spPr>
        <p:txBody>
          <a:bodyPr wrap="square" rtlCol="0">
            <a:spAutoFit/>
          </a:bodyPr>
          <a:lstStyle/>
          <a:p>
            <a:pPr algn="ctr"/>
            <a:r>
              <a:rPr lang="ru-RU" sz="2700" b="1" dirty="0" err="1" smtClean="0">
                <a:latin typeface="Times New Roman" pitchFamily="18" charset="0"/>
                <a:cs typeface="Times New Roman" pitchFamily="18" charset="0"/>
              </a:rPr>
              <a:t>Серёгина</a:t>
            </a:r>
            <a:r>
              <a:rPr lang="ru-RU" sz="2700" b="1" dirty="0">
                <a:latin typeface="Times New Roman" pitchFamily="18" charset="0"/>
                <a:cs typeface="Times New Roman" pitchFamily="18" charset="0"/>
              </a:rPr>
              <a:t> </a:t>
            </a:r>
            <a:r>
              <a:rPr lang="ru-RU" sz="2700" b="1" dirty="0" smtClean="0">
                <a:latin typeface="Times New Roman" pitchFamily="18" charset="0"/>
                <a:cs typeface="Times New Roman" pitchFamily="18" charset="0"/>
              </a:rPr>
              <a:t>Светлана Григорьевна, </a:t>
            </a:r>
            <a:r>
              <a:rPr lang="ru-RU" b="1" dirty="0" smtClean="0">
                <a:latin typeface="Times New Roman" pitchFamily="18" charset="0"/>
                <a:cs typeface="Times New Roman" pitchFamily="18" charset="0"/>
              </a:rPr>
              <a:t>учитель- дефектолог ,</a:t>
            </a:r>
          </a:p>
          <a:p>
            <a:pPr algn="ctr"/>
            <a:r>
              <a:rPr lang="ru-RU" b="1" dirty="0">
                <a:latin typeface="Times New Roman" pitchFamily="18" charset="0"/>
                <a:cs typeface="Times New Roman" pitchFamily="18" charset="0"/>
              </a:rPr>
              <a:t>и</a:t>
            </a:r>
            <a:r>
              <a:rPr lang="ru-RU" b="1" dirty="0" smtClean="0">
                <a:latin typeface="Times New Roman" pitchFamily="18" charset="0"/>
                <a:cs typeface="Times New Roman" pitchFamily="18" charset="0"/>
              </a:rPr>
              <a:t>нспектор по охране прав детства </a:t>
            </a:r>
          </a:p>
          <a:p>
            <a:pPr algn="ctr"/>
            <a:r>
              <a:rPr lang="ru-RU" sz="1600" b="1" dirty="0" smtClean="0">
                <a:latin typeface="Times New Roman" pitchFamily="18" charset="0"/>
                <a:cs typeface="Times New Roman" pitchFamily="18" charset="0"/>
              </a:rPr>
              <a:t>Общий стаж –43 года</a:t>
            </a:r>
          </a:p>
          <a:p>
            <a:pPr algn="ctr"/>
            <a:r>
              <a:rPr lang="ru-RU" sz="1600" b="1" dirty="0" smtClean="0">
                <a:latin typeface="Times New Roman" pitchFamily="18" charset="0"/>
                <a:cs typeface="Times New Roman" pitchFamily="18" charset="0"/>
              </a:rPr>
              <a:t>Педагогический стаж- 30 лет</a:t>
            </a:r>
          </a:p>
          <a:p>
            <a:pPr algn="ctr"/>
            <a:r>
              <a:rPr lang="ru-RU" sz="1600" b="1" dirty="0" smtClean="0">
                <a:latin typeface="Times New Roman" pitchFamily="18" charset="0"/>
                <a:cs typeface="Times New Roman" pitchFamily="18" charset="0"/>
              </a:rPr>
              <a:t>Стаж работы в учреждении-1 год  6 месяцев</a:t>
            </a:r>
          </a:p>
          <a:p>
            <a:endParaRPr lang="ru-RU" dirty="0"/>
          </a:p>
        </p:txBody>
      </p:sp>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4113" y="141884"/>
            <a:ext cx="1168718" cy="564272"/>
          </a:xfrm>
          <a:prstGeom prst="rect">
            <a:avLst/>
          </a:prstGeom>
        </p:spPr>
      </p:pic>
    </p:spTree>
    <p:extLst>
      <p:ext uri="{BB962C8B-B14F-4D97-AF65-F5344CB8AC3E}">
        <p14:creationId xmlns:p14="http://schemas.microsoft.com/office/powerpoint/2010/main" val="6801739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945"/>
            <a:ext cx="9144000" cy="6858000"/>
          </a:xfrm>
        </p:spPr>
      </p:pic>
      <p:sp>
        <p:nvSpPr>
          <p:cNvPr id="5" name="TextBox 4"/>
          <p:cNvSpPr txBox="1"/>
          <p:nvPr/>
        </p:nvSpPr>
        <p:spPr>
          <a:xfrm>
            <a:off x="1403648" y="1323323"/>
            <a:ext cx="6977880" cy="1200329"/>
          </a:xfrm>
          <a:prstGeom prst="rect">
            <a:avLst/>
          </a:prstGeom>
          <a:noFill/>
        </p:spPr>
        <p:txBody>
          <a:bodyPr wrap="square" rtlCol="0">
            <a:spAutoFit/>
          </a:bodyPr>
          <a:lstStyle/>
          <a:p>
            <a:pPr algn="just"/>
            <a:r>
              <a:rPr lang="ru-RU" sz="1450" b="1" dirty="0" smtClean="0">
                <a:latin typeface="Times New Roman" pitchFamily="18" charset="0"/>
                <a:cs typeface="Times New Roman" pitchFamily="18" charset="0"/>
              </a:rPr>
              <a:t>2010 год – </a:t>
            </a:r>
            <a:r>
              <a:rPr lang="ru-RU" sz="1450" dirty="0" smtClean="0">
                <a:latin typeface="Times New Roman" pitchFamily="18" charset="0"/>
                <a:cs typeface="Times New Roman" pitchFamily="18" charset="0"/>
              </a:rPr>
              <a:t>Почетная грамота Министерства Образования и науки РФ</a:t>
            </a:r>
          </a:p>
          <a:p>
            <a:pPr algn="just"/>
            <a:r>
              <a:rPr lang="ru-RU" sz="1450" b="1" dirty="0" smtClean="0">
                <a:latin typeface="Times New Roman" pitchFamily="18" charset="0"/>
                <a:cs typeface="Times New Roman" pitchFamily="18" charset="0"/>
              </a:rPr>
              <a:t>2011 год – </a:t>
            </a:r>
            <a:r>
              <a:rPr lang="ru-RU" sz="1450" dirty="0" smtClean="0">
                <a:latin typeface="Times New Roman" pitchFamily="18" charset="0"/>
                <a:cs typeface="Times New Roman" pitchFamily="18" charset="0"/>
              </a:rPr>
              <a:t>Почетная грамота Администрации МО ГО «Воркута»</a:t>
            </a:r>
          </a:p>
          <a:p>
            <a:pPr algn="just"/>
            <a:r>
              <a:rPr lang="ru-RU" sz="1450" b="1" dirty="0" smtClean="0">
                <a:latin typeface="Times New Roman" pitchFamily="18" charset="0"/>
                <a:cs typeface="Times New Roman" pitchFamily="18" charset="0"/>
              </a:rPr>
              <a:t>2016 год  -  </a:t>
            </a:r>
            <a:r>
              <a:rPr lang="ru-RU" sz="1450" dirty="0" smtClean="0">
                <a:latin typeface="Times New Roman" pitchFamily="18" charset="0"/>
                <a:cs typeface="Times New Roman" pitchFamily="18" charset="0"/>
              </a:rPr>
              <a:t>Почетное </a:t>
            </a:r>
            <a:r>
              <a:rPr lang="ru-RU" sz="1450" dirty="0">
                <a:latin typeface="Times New Roman" pitchFamily="18" charset="0"/>
                <a:cs typeface="Times New Roman" pitchFamily="18" charset="0"/>
              </a:rPr>
              <a:t>з</a:t>
            </a:r>
            <a:r>
              <a:rPr lang="ru-RU" sz="1450" dirty="0" smtClean="0">
                <a:latin typeface="Times New Roman" pitchFamily="18" charset="0"/>
                <a:cs typeface="Times New Roman" pitchFamily="18" charset="0"/>
              </a:rPr>
              <a:t>вание «Ветеран Воркуты»</a:t>
            </a:r>
          </a:p>
          <a:p>
            <a:pPr algn="just"/>
            <a:r>
              <a:rPr lang="ru-RU" sz="1450" b="1" dirty="0" smtClean="0">
                <a:latin typeface="Times New Roman" pitchFamily="18" charset="0"/>
                <a:cs typeface="Times New Roman" pitchFamily="18" charset="0"/>
              </a:rPr>
              <a:t>2023 год –</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победитель Республиканского конкурса  лучших практик наставничества в образовательных организациях. </a:t>
            </a:r>
            <a:endParaRPr lang="ru-RU" sz="1400" b="1" dirty="0">
              <a:latin typeface="Times New Roman" pitchFamily="18" charset="0"/>
              <a:cs typeface="Times New Roman" pitchFamily="18" charset="0"/>
            </a:endParaRPr>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3" y="2708920"/>
            <a:ext cx="3938127" cy="2500085"/>
          </a:xfrm>
          <a:prstGeom prst="rect">
            <a:avLst/>
          </a:prstGeom>
          <a:ln>
            <a:noFill/>
          </a:ln>
          <a:effectLst>
            <a:softEdge rad="112500"/>
          </a:effectLst>
        </p:spPr>
      </p:pic>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6096" y="3385964"/>
            <a:ext cx="3318538" cy="2966391"/>
          </a:xfrm>
          <a:prstGeom prst="rect">
            <a:avLst/>
          </a:prstGeom>
          <a:ln>
            <a:noFill/>
          </a:ln>
          <a:effectLst>
            <a:softEdge rad="112500"/>
          </a:effectLst>
        </p:spPr>
      </p:pic>
      <p:pic>
        <p:nvPicPr>
          <p:cNvPr id="11" name="Рисунок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4368" y="103056"/>
            <a:ext cx="1168718" cy="564272"/>
          </a:xfrm>
          <a:prstGeom prst="rect">
            <a:avLst/>
          </a:prstGeom>
        </p:spPr>
      </p:pic>
    </p:spTree>
    <p:extLst>
      <p:ext uri="{BB962C8B-B14F-4D97-AF65-F5344CB8AC3E}">
        <p14:creationId xmlns:p14="http://schemas.microsoft.com/office/powerpoint/2010/main" val="37116262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Объект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904" y="154895"/>
            <a:ext cx="2860348" cy="4303177"/>
          </a:xfrm>
          <a:prstGeom prst="rect">
            <a:avLst/>
          </a:prstGeom>
          <a:ln>
            <a:noFill/>
          </a:ln>
          <a:effectLst>
            <a:softEdge rad="112500"/>
          </a:effectLst>
        </p:spPr>
      </p:pic>
      <p:sp>
        <p:nvSpPr>
          <p:cNvPr id="6" name="TextBox 5"/>
          <p:cNvSpPr txBox="1"/>
          <p:nvPr/>
        </p:nvSpPr>
        <p:spPr>
          <a:xfrm>
            <a:off x="2407899" y="4405955"/>
            <a:ext cx="5460357" cy="1892826"/>
          </a:xfrm>
          <a:prstGeom prst="rect">
            <a:avLst/>
          </a:prstGeom>
          <a:noFill/>
        </p:spPr>
        <p:txBody>
          <a:bodyPr wrap="square" rtlCol="0">
            <a:spAutoFit/>
          </a:bodyPr>
          <a:lstStyle/>
          <a:p>
            <a:pPr algn="ctr"/>
            <a:r>
              <a:rPr lang="ru-RU" sz="2700" b="1" dirty="0" err="1" smtClean="0">
                <a:latin typeface="Times New Roman" pitchFamily="18" charset="0"/>
                <a:cs typeface="Times New Roman" pitchFamily="18" charset="0"/>
              </a:rPr>
              <a:t>Кулябина</a:t>
            </a:r>
            <a:r>
              <a:rPr lang="ru-RU" sz="2700" b="1" dirty="0" smtClean="0">
                <a:latin typeface="Times New Roman" pitchFamily="18" charset="0"/>
                <a:cs typeface="Times New Roman" pitchFamily="18" charset="0"/>
              </a:rPr>
              <a:t> Эльвира Анатольевна, </a:t>
            </a:r>
          </a:p>
          <a:p>
            <a:pPr algn="ctr"/>
            <a:r>
              <a:rPr lang="ru-RU" b="1" dirty="0" smtClean="0">
                <a:latin typeface="Times New Roman" pitchFamily="18" charset="0"/>
                <a:cs typeface="Times New Roman" pitchFamily="18" charset="0"/>
              </a:rPr>
              <a:t>Воспитатель,</a:t>
            </a:r>
          </a:p>
          <a:p>
            <a:pPr algn="ctr"/>
            <a:r>
              <a:rPr lang="ru-RU" b="1" dirty="0" smtClean="0">
                <a:latin typeface="Times New Roman" pitchFamily="18" charset="0"/>
                <a:cs typeface="Times New Roman" pitchFamily="18" charset="0"/>
              </a:rPr>
              <a:t> первая квалификационная категория</a:t>
            </a:r>
          </a:p>
          <a:p>
            <a:pPr algn="ctr"/>
            <a:r>
              <a:rPr lang="ru-RU" b="1" dirty="0" smtClean="0">
                <a:latin typeface="Times New Roman" pitchFamily="18" charset="0"/>
                <a:cs typeface="Times New Roman" pitchFamily="18" charset="0"/>
              </a:rPr>
              <a:t>Общий стаж –19 лет</a:t>
            </a:r>
          </a:p>
          <a:p>
            <a:pPr algn="ctr"/>
            <a:r>
              <a:rPr lang="ru-RU" b="1" dirty="0" smtClean="0">
                <a:latin typeface="Times New Roman" pitchFamily="18" charset="0"/>
                <a:cs typeface="Times New Roman" pitchFamily="18" charset="0"/>
              </a:rPr>
              <a:t>Педагогический стаж- 19 лет</a:t>
            </a:r>
          </a:p>
          <a:p>
            <a:pPr algn="ctr"/>
            <a:r>
              <a:rPr lang="ru-RU" b="1" dirty="0" smtClean="0">
                <a:latin typeface="Times New Roman" pitchFamily="18" charset="0"/>
                <a:cs typeface="Times New Roman" pitchFamily="18" charset="0"/>
              </a:rPr>
              <a:t>Стаж работы в учреждении-10 лет</a:t>
            </a:r>
          </a:p>
        </p:txBody>
      </p:sp>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8256" y="169593"/>
            <a:ext cx="1168718" cy="564272"/>
          </a:xfrm>
          <a:prstGeom prst="rect">
            <a:avLst/>
          </a:prstGeom>
        </p:spPr>
      </p:pic>
    </p:spTree>
    <p:extLst>
      <p:ext uri="{BB962C8B-B14F-4D97-AF65-F5344CB8AC3E}">
        <p14:creationId xmlns:p14="http://schemas.microsoft.com/office/powerpoint/2010/main" val="3031181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394" y="63802"/>
            <a:ext cx="9123606" cy="6858000"/>
          </a:xfr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103056"/>
            <a:ext cx="1168718" cy="564272"/>
          </a:xfrm>
          <a:prstGeom prst="rect">
            <a:avLst/>
          </a:prstGeom>
        </p:spPr>
      </p:pic>
      <p:sp>
        <p:nvSpPr>
          <p:cNvPr id="9" name="TextBox 8"/>
          <p:cNvSpPr txBox="1"/>
          <p:nvPr/>
        </p:nvSpPr>
        <p:spPr>
          <a:xfrm>
            <a:off x="974495" y="1207484"/>
            <a:ext cx="8108429" cy="4616648"/>
          </a:xfrm>
          <a:prstGeom prst="rect">
            <a:avLst/>
          </a:prstGeom>
          <a:noFill/>
        </p:spPr>
        <p:txBody>
          <a:bodyPr wrap="square" rtlCol="0">
            <a:spAutoFit/>
          </a:bodyPr>
          <a:lstStyle/>
          <a:p>
            <a:endParaRPr lang="ru-RU" sz="1400" dirty="0">
              <a:latin typeface="Times New Roman" pitchFamily="18" charset="0"/>
              <a:cs typeface="Times New Roman" pitchFamily="18" charset="0"/>
            </a:endParaRPr>
          </a:p>
          <a:p>
            <a:r>
              <a:rPr lang="ru-RU" sz="1400" b="1" dirty="0" smtClean="0">
                <a:latin typeface="Times New Roman" pitchFamily="18" charset="0"/>
                <a:cs typeface="Times New Roman" pitchFamily="18" charset="0"/>
              </a:rPr>
              <a:t>2021 год </a:t>
            </a:r>
            <a:r>
              <a:rPr lang="ru-RU" sz="1400" dirty="0" smtClean="0">
                <a:latin typeface="Times New Roman" pitchFamily="18" charset="0"/>
                <a:cs typeface="Times New Roman" pitchFamily="18" charset="0"/>
              </a:rPr>
              <a:t>- Почетная грамота Управления образования  МО </a:t>
            </a:r>
            <a:r>
              <a:rPr lang="ru-RU" sz="1400" dirty="0">
                <a:latin typeface="Times New Roman" pitchFamily="18" charset="0"/>
                <a:cs typeface="Times New Roman" pitchFamily="18" charset="0"/>
              </a:rPr>
              <a:t>ГО «</a:t>
            </a:r>
            <a:r>
              <a:rPr lang="ru-RU" sz="1400" dirty="0" smtClean="0">
                <a:latin typeface="Times New Roman" pitchFamily="18" charset="0"/>
                <a:cs typeface="Times New Roman" pitchFamily="18" charset="0"/>
              </a:rPr>
              <a:t>Воркута№</a:t>
            </a:r>
            <a:r>
              <a:rPr lang="ru-RU" sz="1400" dirty="0">
                <a:latin typeface="Times New Roman" pitchFamily="18" charset="0"/>
                <a:cs typeface="Times New Roman" pitchFamily="18" charset="0"/>
              </a:rPr>
              <a:t>1» г. </a:t>
            </a:r>
            <a:r>
              <a:rPr lang="ru-RU" sz="1400" dirty="0" smtClean="0">
                <a:latin typeface="Times New Roman" pitchFamily="18" charset="0"/>
                <a:cs typeface="Times New Roman" pitchFamily="18" charset="0"/>
              </a:rPr>
              <a:t>Воркуты</a:t>
            </a:r>
          </a:p>
          <a:p>
            <a:r>
              <a:rPr lang="ru-RU" sz="1400" b="1" dirty="0" smtClean="0">
                <a:latin typeface="Times New Roman" pitchFamily="18" charset="0"/>
                <a:cs typeface="Times New Roman" pitchFamily="18" charset="0"/>
              </a:rPr>
              <a:t>2021 год  - </a:t>
            </a:r>
            <a:r>
              <a:rPr lang="ru-RU" sz="1400" dirty="0" smtClean="0">
                <a:latin typeface="Times New Roman" pitchFamily="18" charset="0"/>
                <a:cs typeface="Times New Roman" pitchFamily="18" charset="0"/>
              </a:rPr>
              <a:t>Диплом  лауреата   I степени</a:t>
            </a:r>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Международного </a:t>
            </a:r>
            <a:r>
              <a:rPr lang="ru-RU" sz="1400" dirty="0" err="1" smtClean="0">
                <a:latin typeface="Times New Roman" pitchFamily="18" charset="0"/>
                <a:cs typeface="Times New Roman" pitchFamily="18" charset="0"/>
              </a:rPr>
              <a:t>мультижанрового</a:t>
            </a:r>
            <a:r>
              <a:rPr lang="ru-RU" sz="1400" dirty="0" smtClean="0">
                <a:latin typeface="Times New Roman" pitchFamily="18" charset="0"/>
                <a:cs typeface="Times New Roman" pitchFamily="18" charset="0"/>
              </a:rPr>
              <a:t>  конкурса - фестиваля </a:t>
            </a:r>
            <a:r>
              <a:rPr lang="ru-RU" sz="1400" dirty="0">
                <a:latin typeface="Times New Roman" pitchFamily="18" charset="0"/>
                <a:cs typeface="Times New Roman" pitchFamily="18" charset="0"/>
              </a:rPr>
              <a:t>«День Победы»</a:t>
            </a:r>
          </a:p>
          <a:p>
            <a:r>
              <a:rPr lang="ru-RU" sz="1400" b="1" dirty="0" smtClean="0">
                <a:latin typeface="Times New Roman" pitchFamily="18" charset="0"/>
                <a:cs typeface="Times New Roman" pitchFamily="18" charset="0"/>
              </a:rPr>
              <a:t>2022 год</a:t>
            </a:r>
            <a:r>
              <a:rPr lang="ru-RU" sz="1400" dirty="0" smtClean="0">
                <a:latin typeface="Times New Roman" pitchFamily="18" charset="0"/>
                <a:cs typeface="Times New Roman" pitchFamily="18" charset="0"/>
              </a:rPr>
              <a:t> - диплом II степени  </a:t>
            </a:r>
            <a:r>
              <a:rPr lang="ru-RU" sz="1400" dirty="0">
                <a:latin typeface="Times New Roman" pitchFamily="18" charset="0"/>
                <a:cs typeface="Times New Roman" pitchFamily="18" charset="0"/>
              </a:rPr>
              <a:t>IV </a:t>
            </a:r>
            <a:r>
              <a:rPr lang="ru-RU" sz="1400" dirty="0" smtClean="0">
                <a:latin typeface="Times New Roman" pitchFamily="18" charset="0"/>
                <a:cs typeface="Times New Roman" pitchFamily="18" charset="0"/>
              </a:rPr>
              <a:t>Открытой Республиканской научно-практической конференции «На </a:t>
            </a:r>
            <a:r>
              <a:rPr lang="ru-RU" sz="1400" dirty="0">
                <a:latin typeface="Times New Roman" pitchFamily="18" charset="0"/>
                <a:cs typeface="Times New Roman" pitchFamily="18" charset="0"/>
              </a:rPr>
              <a:t>пороге взрослой жизни: горизонты открытий» </a:t>
            </a:r>
            <a:r>
              <a:rPr lang="ru-RU" sz="1400" dirty="0" smtClean="0">
                <a:latin typeface="Times New Roman" pitchFamily="18" charset="0"/>
                <a:cs typeface="Times New Roman" pitchFamily="18" charset="0"/>
              </a:rPr>
              <a:t>, сертификат участника </a:t>
            </a:r>
            <a:r>
              <a:rPr lang="ru-RU" sz="1400" dirty="0">
                <a:latin typeface="Times New Roman" pitchFamily="18" charset="0"/>
                <a:cs typeface="Times New Roman" pitchFamily="18" charset="0"/>
              </a:rPr>
              <a:t>IV </a:t>
            </a:r>
            <a:r>
              <a:rPr lang="ru-RU" sz="1400" dirty="0" smtClean="0">
                <a:latin typeface="Times New Roman" pitchFamily="18" charset="0"/>
                <a:cs typeface="Times New Roman" pitchFamily="18" charset="0"/>
              </a:rPr>
              <a:t>Открытой республиканской научно-практической </a:t>
            </a:r>
            <a:r>
              <a:rPr lang="ru-RU" sz="1400" dirty="0">
                <a:latin typeface="Times New Roman" pitchFamily="18" charset="0"/>
                <a:cs typeface="Times New Roman" pitchFamily="18" charset="0"/>
              </a:rPr>
              <a:t>конференция </a:t>
            </a:r>
            <a:r>
              <a:rPr lang="ru-RU" sz="1400" dirty="0" smtClean="0">
                <a:latin typeface="Times New Roman" pitchFamily="18" charset="0"/>
                <a:cs typeface="Times New Roman" pitchFamily="18" charset="0"/>
              </a:rPr>
              <a:t>«На </a:t>
            </a:r>
            <a:r>
              <a:rPr lang="ru-RU" sz="1400" dirty="0">
                <a:latin typeface="Times New Roman" pitchFamily="18" charset="0"/>
                <a:cs typeface="Times New Roman" pitchFamily="18" charset="0"/>
              </a:rPr>
              <a:t>пороге взрослой жизни: горизонты открытий»  </a:t>
            </a:r>
          </a:p>
          <a:p>
            <a:r>
              <a:rPr lang="ru-RU" sz="1400" b="1" dirty="0" smtClean="0">
                <a:latin typeface="Times New Roman" pitchFamily="18" charset="0"/>
                <a:cs typeface="Times New Roman" pitchFamily="18" charset="0"/>
              </a:rPr>
              <a:t>2022 год </a:t>
            </a:r>
            <a:r>
              <a:rPr lang="ru-RU" sz="1400" dirty="0" smtClean="0">
                <a:latin typeface="Times New Roman" pitchFamily="18" charset="0"/>
                <a:cs typeface="Times New Roman" pitchFamily="18" charset="0"/>
              </a:rPr>
              <a:t>– диплом  участника II</a:t>
            </a:r>
            <a:r>
              <a:rPr lang="en-AU" sz="1400" dirty="0" smtClean="0">
                <a:latin typeface="Times New Roman" pitchFamily="18" charset="0"/>
                <a:cs typeface="Times New Roman" pitchFamily="18" charset="0"/>
              </a:rPr>
              <a:t>I</a:t>
            </a:r>
            <a:r>
              <a:rPr lang="ru-RU" sz="1400" dirty="0" smtClean="0">
                <a:latin typeface="Times New Roman" pitchFamily="18" charset="0"/>
                <a:cs typeface="Times New Roman" pitchFamily="18" charset="0"/>
              </a:rPr>
              <a:t> Муниципального конкурса </a:t>
            </a:r>
            <a:r>
              <a:rPr lang="ru-RU" sz="1400" dirty="0">
                <a:latin typeface="Times New Roman" pitchFamily="18" charset="0"/>
                <a:cs typeface="Times New Roman" pitchFamily="18" charset="0"/>
              </a:rPr>
              <a:t>среди детей дошкольного возраста по ранней профориентации «</a:t>
            </a:r>
            <a:r>
              <a:rPr lang="ru-RU" sz="1400" dirty="0" err="1" smtClean="0">
                <a:latin typeface="Times New Roman" pitchFamily="18" charset="0"/>
                <a:cs typeface="Times New Roman" pitchFamily="18" charset="0"/>
              </a:rPr>
              <a:t>ПрофиКидс</a:t>
            </a:r>
            <a:r>
              <a:rPr lang="ru-RU" sz="1400" dirty="0" smtClean="0">
                <a:latin typeface="Times New Roman" pitchFamily="18" charset="0"/>
                <a:cs typeface="Times New Roman" pitchFamily="18" charset="0"/>
              </a:rPr>
              <a:t>»</a:t>
            </a:r>
          </a:p>
          <a:p>
            <a:r>
              <a:rPr lang="ru-RU" sz="1400" b="1" dirty="0" smtClean="0">
                <a:latin typeface="Times New Roman" pitchFamily="18" charset="0"/>
                <a:cs typeface="Times New Roman" pitchFamily="18" charset="0"/>
              </a:rPr>
              <a:t>2022 год </a:t>
            </a:r>
            <a:r>
              <a:rPr lang="ru-RU" sz="1400" dirty="0" smtClean="0">
                <a:latin typeface="Times New Roman" pitchFamily="18" charset="0"/>
                <a:cs typeface="Times New Roman" pitchFamily="18" charset="0"/>
              </a:rPr>
              <a:t>–</a:t>
            </a:r>
            <a:r>
              <a:rPr lang="ru-RU" sz="1400" dirty="0">
                <a:latin typeface="Times New Roman" pitchFamily="18" charset="0"/>
                <a:cs typeface="Times New Roman" pitchFamily="18" charset="0"/>
              </a:rPr>
              <a:t>д</a:t>
            </a:r>
            <a:r>
              <a:rPr lang="ru-RU" sz="1400" dirty="0" smtClean="0">
                <a:latin typeface="Times New Roman" pitchFamily="18" charset="0"/>
                <a:cs typeface="Times New Roman" pitchFamily="18" charset="0"/>
              </a:rPr>
              <a:t>иплом лауреата  I степени </a:t>
            </a:r>
            <a:r>
              <a:rPr lang="en-US" sz="1400" dirty="0" smtClean="0">
                <a:latin typeface="Times New Roman" pitchFamily="18" charset="0"/>
                <a:cs typeface="Times New Roman" pitchFamily="18" charset="0"/>
              </a:rPr>
              <a:t>X</a:t>
            </a:r>
            <a:r>
              <a:rPr lang="ru-RU" sz="1400" dirty="0" smtClean="0">
                <a:latin typeface="Times New Roman" pitchFamily="18" charset="0"/>
                <a:cs typeface="Times New Roman" pitchFamily="18" charset="0"/>
              </a:rPr>
              <a:t> Международного профессионального конкурса «Надежды России» </a:t>
            </a:r>
            <a:endParaRPr lang="ru-RU" sz="1400" dirty="0">
              <a:latin typeface="Times New Roman" pitchFamily="18" charset="0"/>
              <a:cs typeface="Times New Roman" pitchFamily="18" charset="0"/>
            </a:endParaRPr>
          </a:p>
          <a:p>
            <a:r>
              <a:rPr lang="ru-RU" sz="1400" dirty="0">
                <a:latin typeface="Times New Roman" pitchFamily="18" charset="0"/>
                <a:cs typeface="Times New Roman" pitchFamily="18" charset="0"/>
              </a:rPr>
              <a:t> </a:t>
            </a:r>
            <a:r>
              <a:rPr lang="ru-RU" sz="1400" b="1" dirty="0" smtClean="0">
                <a:latin typeface="Times New Roman" pitchFamily="18" charset="0"/>
                <a:cs typeface="Times New Roman" pitchFamily="18" charset="0"/>
              </a:rPr>
              <a:t>2023 год </a:t>
            </a:r>
            <a:r>
              <a:rPr lang="ru-RU" sz="1400" dirty="0" smtClean="0">
                <a:latin typeface="Times New Roman" pitchFamily="18" charset="0"/>
                <a:cs typeface="Times New Roman" pitchFamily="18" charset="0"/>
              </a:rPr>
              <a:t>- мастер-класс </a:t>
            </a:r>
            <a:r>
              <a:rPr lang="ru-RU" sz="1400" dirty="0">
                <a:latin typeface="Times New Roman" pitchFamily="18" charset="0"/>
                <a:cs typeface="Times New Roman" pitchFamily="18" charset="0"/>
              </a:rPr>
              <a:t>«</a:t>
            </a:r>
            <a:r>
              <a:rPr lang="ru-RU" sz="1400" dirty="0" smtClean="0">
                <a:latin typeface="Times New Roman" pitchFamily="18" charset="0"/>
                <a:cs typeface="Times New Roman" pitchFamily="18" charset="0"/>
              </a:rPr>
              <a:t>Мнемотехника как </a:t>
            </a:r>
            <a:r>
              <a:rPr lang="ru-RU" sz="1400" dirty="0">
                <a:latin typeface="Times New Roman" pitchFamily="18" charset="0"/>
                <a:cs typeface="Times New Roman" pitchFamily="18" charset="0"/>
              </a:rPr>
              <a:t>средство развития связной речи в старшем </a:t>
            </a:r>
          </a:p>
          <a:p>
            <a:r>
              <a:rPr lang="ru-RU" sz="1400" dirty="0">
                <a:latin typeface="Times New Roman" pitchFamily="18" charset="0"/>
                <a:cs typeface="Times New Roman" pitchFamily="18" charset="0"/>
              </a:rPr>
              <a:t>дошкольном </a:t>
            </a:r>
            <a:r>
              <a:rPr lang="ru-RU" sz="1400" dirty="0" smtClean="0">
                <a:latin typeface="Times New Roman" pitchFamily="18" charset="0"/>
                <a:cs typeface="Times New Roman" pitchFamily="18" charset="0"/>
              </a:rPr>
              <a:t>возрасте»</a:t>
            </a:r>
            <a:endParaRPr lang="ru-RU" sz="1400" dirty="0">
              <a:latin typeface="Times New Roman" pitchFamily="18" charset="0"/>
              <a:cs typeface="Times New Roman" pitchFamily="18" charset="0"/>
            </a:endParaRPr>
          </a:p>
          <a:p>
            <a:r>
              <a:rPr lang="ru-RU" sz="1400" dirty="0">
                <a:latin typeface="Times New Roman" pitchFamily="18" charset="0"/>
                <a:cs typeface="Times New Roman" pitchFamily="18" charset="0"/>
              </a:rPr>
              <a:t> </a:t>
            </a:r>
            <a:r>
              <a:rPr lang="ru-RU" sz="1400" b="1" dirty="0" smtClean="0">
                <a:latin typeface="Times New Roman" pitchFamily="18" charset="0"/>
                <a:cs typeface="Times New Roman" pitchFamily="18" charset="0"/>
              </a:rPr>
              <a:t>2023  год - </a:t>
            </a:r>
            <a:r>
              <a:rPr lang="ru-RU" sz="1400" dirty="0">
                <a:latin typeface="Times New Roman" pitchFamily="18" charset="0"/>
                <a:cs typeface="Times New Roman" pitchFamily="18" charset="0"/>
              </a:rPr>
              <a:t>д</a:t>
            </a:r>
            <a:r>
              <a:rPr lang="ru-RU" sz="1400" dirty="0" smtClean="0">
                <a:latin typeface="Times New Roman" pitchFamily="18" charset="0"/>
                <a:cs typeface="Times New Roman" pitchFamily="18" charset="0"/>
              </a:rPr>
              <a:t>иплом лауреата Муниципального этапа Всероссийского профессионального конкурса «Воспитатель года»</a:t>
            </a:r>
            <a:endParaRPr lang="ru-RU" sz="1400" dirty="0">
              <a:latin typeface="Times New Roman" pitchFamily="18" charset="0"/>
              <a:cs typeface="Times New Roman" pitchFamily="18" charset="0"/>
            </a:endParaRPr>
          </a:p>
          <a:p>
            <a:r>
              <a:rPr lang="ru-RU" sz="1400" b="1" dirty="0">
                <a:latin typeface="Times New Roman" pitchFamily="18" charset="0"/>
                <a:cs typeface="Times New Roman" pitchFamily="18" charset="0"/>
              </a:rPr>
              <a:t> </a:t>
            </a:r>
            <a:r>
              <a:rPr lang="ru-RU" sz="1400" b="1" dirty="0" smtClean="0">
                <a:latin typeface="Times New Roman" pitchFamily="18" charset="0"/>
                <a:cs typeface="Times New Roman" pitchFamily="18" charset="0"/>
              </a:rPr>
              <a:t>2022 год </a:t>
            </a:r>
            <a:r>
              <a:rPr lang="ru-RU" sz="1400" dirty="0" smtClean="0">
                <a:latin typeface="Times New Roman" pitchFamily="18" charset="0"/>
                <a:cs typeface="Times New Roman" pitchFamily="18" charset="0"/>
              </a:rPr>
              <a:t>–</a:t>
            </a:r>
            <a:r>
              <a:rPr lang="ru-RU" sz="1400" dirty="0">
                <a:latin typeface="Times New Roman" pitchFamily="18" charset="0"/>
                <a:cs typeface="Times New Roman" pitchFamily="18" charset="0"/>
              </a:rPr>
              <a:t>д</a:t>
            </a:r>
            <a:r>
              <a:rPr lang="ru-RU" sz="1400" dirty="0" smtClean="0">
                <a:latin typeface="Times New Roman" pitchFamily="18" charset="0"/>
                <a:cs typeface="Times New Roman" pitchFamily="18" charset="0"/>
              </a:rPr>
              <a:t>иплом  участника Х</a:t>
            </a:r>
            <a:r>
              <a:rPr lang="en-US" sz="1400" dirty="0" smtClean="0">
                <a:latin typeface="Times New Roman" pitchFamily="18" charset="0"/>
                <a:cs typeface="Times New Roman" pitchFamily="18" charset="0"/>
              </a:rPr>
              <a:t>I</a:t>
            </a:r>
            <a:r>
              <a:rPr lang="ru-RU" sz="1400" dirty="0" smtClean="0">
                <a:latin typeface="Times New Roman" pitchFamily="18" charset="0"/>
                <a:cs typeface="Times New Roman" pitchFamily="18" charset="0"/>
              </a:rPr>
              <a:t> Фестиваля самодеятельного творчества работников образования «Грани таланта»</a:t>
            </a:r>
          </a:p>
          <a:p>
            <a:r>
              <a:rPr lang="ru-RU" sz="1400" dirty="0" smtClean="0">
                <a:latin typeface="Times New Roman" pitchFamily="18" charset="0"/>
                <a:cs typeface="Times New Roman" pitchFamily="18" charset="0"/>
              </a:rPr>
              <a:t> </a:t>
            </a:r>
            <a:r>
              <a:rPr lang="ru-RU" sz="1400" b="1" dirty="0">
                <a:latin typeface="Times New Roman" pitchFamily="18" charset="0"/>
                <a:cs typeface="Times New Roman" pitchFamily="18" charset="0"/>
              </a:rPr>
              <a:t>С</a:t>
            </a:r>
            <a:r>
              <a:rPr lang="ru-RU" sz="1400" b="1" dirty="0" smtClean="0">
                <a:latin typeface="Times New Roman" pitchFamily="18" charset="0"/>
                <a:cs typeface="Times New Roman" pitchFamily="18" charset="0"/>
              </a:rPr>
              <a:t> сентября 2023 года </a:t>
            </a:r>
            <a:r>
              <a:rPr lang="ru-RU" sz="1400" dirty="0" smtClean="0">
                <a:latin typeface="Times New Roman" pitchFamily="18" charset="0"/>
                <a:cs typeface="Times New Roman" pitchFamily="18" charset="0"/>
              </a:rPr>
              <a:t>– инспектор по безопасности дорожного движения</a:t>
            </a:r>
          </a:p>
          <a:p>
            <a:endParaRPr lang="ru-RU" sz="1400" dirty="0" smtClean="0">
              <a:latin typeface="Times New Roman" pitchFamily="18" charset="0"/>
              <a:cs typeface="Times New Roman" pitchFamily="18" charset="0"/>
            </a:endParaRPr>
          </a:p>
          <a:p>
            <a:r>
              <a:rPr lang="ru-RU" sz="1400" dirty="0">
                <a:latin typeface="Times New Roman" pitchFamily="18" charset="0"/>
                <a:cs typeface="Times New Roman" pitchFamily="18" charset="0"/>
              </a:rPr>
              <a:t>Адрес личного Интернет-ресурса (рабочая гиперссылка) </a:t>
            </a:r>
            <a:r>
              <a:rPr lang="ru-RU" sz="1400" dirty="0" smtClean="0">
                <a:latin typeface="Times New Roman" pitchFamily="18" charset="0"/>
                <a:cs typeface="Times New Roman" pitchFamily="18" charset="0"/>
              </a:rPr>
              <a:t>- https</a:t>
            </a:r>
            <a:r>
              <a:rPr lang="ru-RU" sz="1400" dirty="0">
                <a:latin typeface="Times New Roman" pitchFamily="18" charset="0"/>
                <a:cs typeface="Times New Roman" pitchFamily="18" charset="0"/>
              </a:rPr>
              <a:t>://vk.com/elhvira</a:t>
            </a:r>
          </a:p>
          <a:p>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31366694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103056"/>
            <a:ext cx="1168718" cy="564272"/>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5856" y="245692"/>
            <a:ext cx="2808312" cy="4224895"/>
          </a:xfrm>
          <a:prstGeom prst="rect">
            <a:avLst/>
          </a:prstGeom>
        </p:spPr>
      </p:pic>
      <p:sp>
        <p:nvSpPr>
          <p:cNvPr id="7" name="TextBox 6"/>
          <p:cNvSpPr txBox="1"/>
          <p:nvPr/>
        </p:nvSpPr>
        <p:spPr>
          <a:xfrm>
            <a:off x="2044583" y="4392335"/>
            <a:ext cx="5832648" cy="1554272"/>
          </a:xfrm>
          <a:prstGeom prst="rect">
            <a:avLst/>
          </a:prstGeom>
          <a:noFill/>
        </p:spPr>
        <p:txBody>
          <a:bodyPr wrap="square" rtlCol="0">
            <a:spAutoFit/>
          </a:bodyPr>
          <a:lstStyle/>
          <a:p>
            <a:r>
              <a:rPr lang="ru-RU" sz="2700" b="1" dirty="0" smtClean="0">
                <a:latin typeface="Times New Roman" pitchFamily="18" charset="0"/>
                <a:cs typeface="Times New Roman" pitchFamily="18" charset="0"/>
              </a:rPr>
              <a:t>Акимова Ольга Владимировна</a:t>
            </a:r>
            <a:r>
              <a:rPr lang="ru-RU" dirty="0" smtClean="0">
                <a:latin typeface="Times New Roman" pitchFamily="18" charset="0"/>
                <a:cs typeface="Times New Roman" pitchFamily="18" charset="0"/>
              </a:rPr>
              <a:t>,</a:t>
            </a:r>
          </a:p>
          <a:p>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учитель – дефектолог,</a:t>
            </a:r>
          </a:p>
          <a:p>
            <a:r>
              <a:rPr lang="ru-RU" b="1" dirty="0">
                <a:latin typeface="Times New Roman" pitchFamily="18" charset="0"/>
                <a:cs typeface="Times New Roman" pitchFamily="18" charset="0"/>
              </a:rPr>
              <a:t> </a:t>
            </a:r>
            <a:r>
              <a:rPr lang="ru-RU" b="1" dirty="0" smtClean="0">
                <a:latin typeface="Times New Roman" pitchFamily="18" charset="0"/>
                <a:cs typeface="Times New Roman" pitchFamily="18" charset="0"/>
              </a:rPr>
              <a:t>                     </a:t>
            </a:r>
            <a:r>
              <a:rPr lang="ru-RU" sz="1600" b="1" dirty="0" smtClean="0">
                <a:latin typeface="Times New Roman" pitchFamily="18" charset="0"/>
                <a:cs typeface="Times New Roman" pitchFamily="18" charset="0"/>
              </a:rPr>
              <a:t>Общий стаж – 34 года</a:t>
            </a:r>
          </a:p>
          <a:p>
            <a:r>
              <a:rPr lang="ru-RU" sz="1600" b="1" dirty="0">
                <a:latin typeface="Times New Roman" pitchFamily="18" charset="0"/>
                <a:cs typeface="Times New Roman" pitchFamily="18" charset="0"/>
              </a:rPr>
              <a:t> </a:t>
            </a:r>
            <a:r>
              <a:rPr lang="ru-RU" sz="1600" b="1" dirty="0" smtClean="0">
                <a:latin typeface="Times New Roman" pitchFamily="18" charset="0"/>
                <a:cs typeface="Times New Roman" pitchFamily="18" charset="0"/>
              </a:rPr>
              <a:t>                     Педагогический стаж- 30 лет</a:t>
            </a:r>
          </a:p>
          <a:p>
            <a:r>
              <a:rPr lang="ru-RU" sz="1600" b="1" dirty="0">
                <a:latin typeface="Times New Roman" pitchFamily="18" charset="0"/>
                <a:cs typeface="Times New Roman" pitchFamily="18" charset="0"/>
              </a:rPr>
              <a:t> </a:t>
            </a:r>
            <a:r>
              <a:rPr lang="ru-RU" sz="1600" b="1" dirty="0" smtClean="0">
                <a:latin typeface="Times New Roman" pitchFamily="18" charset="0"/>
                <a:cs typeface="Times New Roman" pitchFamily="18" charset="0"/>
              </a:rPr>
              <a:t>                     Стаж работы в учреждении- 30 лет</a:t>
            </a:r>
          </a:p>
        </p:txBody>
      </p:sp>
    </p:spTree>
    <p:extLst>
      <p:ext uri="{BB962C8B-B14F-4D97-AF65-F5344CB8AC3E}">
        <p14:creationId xmlns:p14="http://schemas.microsoft.com/office/powerpoint/2010/main" val="42852299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286"/>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615950" y="600365"/>
            <a:ext cx="7776864" cy="6263253"/>
          </a:xfrm>
          <a:prstGeom prst="rect">
            <a:avLst/>
          </a:prstGeom>
          <a:noFill/>
        </p:spPr>
        <p:txBody>
          <a:bodyPr wrap="square" rtlCol="0">
            <a:spAutoFit/>
          </a:bodyPr>
          <a:lstStyle/>
          <a:p>
            <a:pPr algn="just"/>
            <a:r>
              <a:rPr lang="ru-RU" sz="145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Награждена </a:t>
            </a:r>
            <a:r>
              <a:rPr lang="ru-RU" sz="1400" dirty="0">
                <a:latin typeface="Times New Roman" pitchFamily="18" charset="0"/>
                <a:cs typeface="Times New Roman" pitchFamily="18" charset="0"/>
              </a:rPr>
              <a:t>Почётной грамотой администрации </a:t>
            </a:r>
            <a:r>
              <a:rPr lang="ru-RU" sz="1400" dirty="0" smtClean="0">
                <a:latin typeface="Times New Roman" pitchFamily="18" charset="0"/>
                <a:cs typeface="Times New Roman" pitchFamily="18" charset="0"/>
              </a:rPr>
              <a:t>МО  </a:t>
            </a:r>
            <a:r>
              <a:rPr lang="ru-RU" sz="1400" dirty="0">
                <a:latin typeface="Times New Roman" pitchFamily="18" charset="0"/>
                <a:cs typeface="Times New Roman" pitchFamily="18" charset="0"/>
              </a:rPr>
              <a:t>ГО «Воркута»; </a:t>
            </a:r>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  Почётной </a:t>
            </a:r>
            <a:r>
              <a:rPr lang="ru-RU" sz="1400" dirty="0">
                <a:latin typeface="Times New Roman" pitchFamily="18" charset="0"/>
                <a:cs typeface="Times New Roman" pitchFamily="18" charset="0"/>
              </a:rPr>
              <a:t>грамотой Министерства образования, науки и молодёжной политики Республики Коми; </a:t>
            </a:r>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  Почётной </a:t>
            </a:r>
            <a:r>
              <a:rPr lang="ru-RU" sz="1400" dirty="0">
                <a:latin typeface="Times New Roman" pitchFamily="18" charset="0"/>
                <a:cs typeface="Times New Roman" pitchFamily="18" charset="0"/>
              </a:rPr>
              <a:t>грамотой Управления образования администрации МО ГО «Воркута».</a:t>
            </a:r>
          </a:p>
          <a:p>
            <a:pPr algn="ctr"/>
            <a:r>
              <a:rPr lang="ru-RU" sz="1400" b="1" dirty="0" smtClean="0">
                <a:latin typeface="Times New Roman" pitchFamily="18" charset="0"/>
                <a:cs typeface="Times New Roman" pitchFamily="18" charset="0"/>
              </a:rPr>
              <a:t>    Профессиональные </a:t>
            </a:r>
            <a:r>
              <a:rPr lang="ru-RU" sz="1400" b="1" dirty="0">
                <a:latin typeface="Times New Roman" pitchFamily="18" charset="0"/>
                <a:cs typeface="Times New Roman" pitchFamily="18" charset="0"/>
              </a:rPr>
              <a:t>достижения: </a:t>
            </a:r>
            <a:endParaRPr lang="ru-RU" sz="1400" b="1" dirty="0" smtClean="0">
              <a:latin typeface="Times New Roman" pitchFamily="18" charset="0"/>
              <a:cs typeface="Times New Roman" pitchFamily="18" charset="0"/>
            </a:endParaRPr>
          </a:p>
          <a:p>
            <a:pPr algn="just"/>
            <a:r>
              <a:rPr lang="ru-RU" sz="1400" b="1" dirty="0" smtClean="0">
                <a:latin typeface="Times New Roman" pitchFamily="18" charset="0"/>
                <a:cs typeface="Times New Roman" pitchFamily="18" charset="0"/>
              </a:rPr>
              <a:t>   2017 год- </a:t>
            </a:r>
            <a:r>
              <a:rPr lang="ru-RU" sz="1400" dirty="0">
                <a:latin typeface="Times New Roman" pitchFamily="18" charset="0"/>
                <a:cs typeface="Times New Roman" pitchFamily="18" charset="0"/>
              </a:rPr>
              <a:t>Диплом </a:t>
            </a:r>
            <a:r>
              <a:rPr lang="en-US" sz="1400" dirty="0">
                <a:latin typeface="Times New Roman" pitchFamily="18" charset="0"/>
                <a:cs typeface="Times New Roman" pitchFamily="18" charset="0"/>
              </a:rPr>
              <a:t>I</a:t>
            </a:r>
            <a:r>
              <a:rPr lang="ru-RU" sz="1400" dirty="0">
                <a:latin typeface="Times New Roman" pitchFamily="18" charset="0"/>
                <a:cs typeface="Times New Roman" pitchFamily="18" charset="0"/>
              </a:rPr>
              <a:t> степени конкурса профессионального мастерства в рамках методического объединения «Организация специальных условий для детей с ОВЗ в современном ДОУ» в номинации «Лучшее развивающее пособие для детей  с нарушением зрения</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rPr>
              <a:t>2019 год - </a:t>
            </a:r>
            <a:r>
              <a:rPr lang="ru-RU" sz="1400" dirty="0" smtClean="0">
                <a:latin typeface="Times New Roman" pitchFamily="18" charset="0"/>
                <a:cs typeface="Times New Roman" pitchFamily="18" charset="0"/>
              </a:rPr>
              <a:t>Диплом </a:t>
            </a:r>
            <a:r>
              <a:rPr lang="en-US" sz="1400" dirty="0">
                <a:latin typeface="Times New Roman" pitchFamily="18" charset="0"/>
                <a:cs typeface="Times New Roman" pitchFamily="18" charset="0"/>
              </a:rPr>
              <a:t>III</a:t>
            </a:r>
            <a:r>
              <a:rPr lang="ru-RU" sz="1400" dirty="0">
                <a:latin typeface="Times New Roman" pitchFamily="18" charset="0"/>
                <a:cs typeface="Times New Roman" pitchFamily="18" charset="0"/>
              </a:rPr>
              <a:t> степени </a:t>
            </a:r>
            <a:r>
              <a:rPr lang="en-US" sz="1400" dirty="0">
                <a:latin typeface="Times New Roman" pitchFamily="18" charset="0"/>
                <a:cs typeface="Times New Roman" pitchFamily="18" charset="0"/>
              </a:rPr>
              <a:t>I</a:t>
            </a:r>
            <a:r>
              <a:rPr lang="ru-RU" sz="1400" dirty="0">
                <a:latin typeface="Times New Roman" pitchFamily="18" charset="0"/>
                <a:cs typeface="Times New Roman" pitchFamily="18" charset="0"/>
              </a:rPr>
              <a:t> Открытой Республиканской научно-практической конференции «На пороге взрослой жизни: горизонты открытий». Сертификат за участие в конкурсе дизайн-проектов в рамках Городского методического объединения педагогов </a:t>
            </a:r>
            <a:r>
              <a:rPr lang="ru-RU" sz="1400" dirty="0" smtClean="0">
                <a:latin typeface="Times New Roman" pitchFamily="18" charset="0"/>
                <a:cs typeface="Times New Roman" pitchFamily="18" charset="0"/>
              </a:rPr>
              <a:t>- психологов </a:t>
            </a:r>
            <a:r>
              <a:rPr lang="ru-RU" sz="1400" dirty="0">
                <a:latin typeface="Times New Roman" pitchFamily="18" charset="0"/>
                <a:cs typeface="Times New Roman" pitchFamily="18" charset="0"/>
              </a:rPr>
              <a:t>«Современный кабинет учителя-дефектолога</a:t>
            </a:r>
            <a:r>
              <a:rPr lang="ru-RU" sz="1400" dirty="0" smtClean="0">
                <a:latin typeface="Times New Roman" pitchFamily="18" charset="0"/>
                <a:cs typeface="Times New Roman" pitchFamily="18" charset="0"/>
              </a:rPr>
              <a:t>»</a:t>
            </a:r>
          </a:p>
          <a:p>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rPr>
              <a:t>2020 год </a:t>
            </a:r>
            <a:r>
              <a:rPr lang="ru-RU" sz="1400" dirty="0" smtClean="0">
                <a:latin typeface="Times New Roman" pitchFamily="18" charset="0"/>
                <a:cs typeface="Times New Roman" pitchFamily="18" charset="0"/>
              </a:rPr>
              <a:t>- Сертификат </a:t>
            </a:r>
            <a:r>
              <a:rPr lang="ru-RU" sz="1400" dirty="0">
                <a:latin typeface="Times New Roman" pitchFamily="18" charset="0"/>
                <a:cs typeface="Times New Roman" pitchFamily="18" charset="0"/>
              </a:rPr>
              <a:t>участника онлайн-фестиваля « Инновационное дошкольное образование Воркуты». Сертификат участника познавательно-игрового марафона «Детский мир – современное образовательное </a:t>
            </a:r>
            <a:r>
              <a:rPr lang="ru-RU" sz="1400" dirty="0" smtClean="0">
                <a:latin typeface="Times New Roman" pitchFamily="18" charset="0"/>
                <a:cs typeface="Times New Roman" pitchFamily="18" charset="0"/>
              </a:rPr>
              <a:t>пространство»</a:t>
            </a:r>
          </a:p>
          <a:p>
            <a:r>
              <a:rPr lang="ru-RU" sz="1400"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rPr>
              <a:t>2021 год - </a:t>
            </a:r>
            <a:r>
              <a:rPr lang="ru-RU" sz="1400" dirty="0" smtClean="0">
                <a:latin typeface="Times New Roman" pitchFamily="18" charset="0"/>
                <a:cs typeface="Times New Roman" pitchFamily="18" charset="0"/>
              </a:rPr>
              <a:t>Диплом </a:t>
            </a:r>
            <a:r>
              <a:rPr lang="ru-RU" sz="1400" dirty="0">
                <a:latin typeface="Times New Roman" pitchFamily="18" charset="0"/>
                <a:cs typeface="Times New Roman" pitchFamily="18" charset="0"/>
              </a:rPr>
              <a:t>лауреата за </a:t>
            </a:r>
            <a:r>
              <a:rPr lang="en-US" sz="1400" dirty="0">
                <a:latin typeface="Times New Roman" pitchFamily="18" charset="0"/>
                <a:cs typeface="Times New Roman" pitchFamily="18" charset="0"/>
              </a:rPr>
              <a:t>II</a:t>
            </a:r>
            <a:r>
              <a:rPr lang="ru-RU" sz="1400" dirty="0">
                <a:latin typeface="Times New Roman" pitchFamily="18" charset="0"/>
                <a:cs typeface="Times New Roman" pitchFamily="18" charset="0"/>
              </a:rPr>
              <a:t> место в городском конкурсе на лучшее занятие среди учителей-логопедов, учителей-дефектологов « Эффективные коррекционно-развивающие практики и </a:t>
            </a:r>
            <a:r>
              <a:rPr lang="ru-RU" sz="1400" dirty="0" smtClean="0">
                <a:latin typeface="Times New Roman" pitchFamily="18" charset="0"/>
                <a:cs typeface="Times New Roman" pitchFamily="18" charset="0"/>
              </a:rPr>
              <a:t>технологии </a:t>
            </a:r>
            <a:r>
              <a:rPr lang="ru-RU" sz="1400" dirty="0">
                <a:latin typeface="Times New Roman" pitchFamily="18" charset="0"/>
                <a:cs typeface="Times New Roman" pitchFamily="18" charset="0"/>
              </a:rPr>
              <a:t>ДОУ</a:t>
            </a:r>
            <a:r>
              <a:rPr lang="ru-RU" sz="1400" dirty="0" smtClean="0">
                <a:latin typeface="Times New Roman" pitchFamily="18" charset="0"/>
                <a:cs typeface="Times New Roman" pitchFamily="18" charset="0"/>
              </a:rPr>
              <a:t>» </a:t>
            </a:r>
          </a:p>
          <a:p>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  Сертификат </a:t>
            </a:r>
            <a:r>
              <a:rPr lang="ru-RU" sz="1400" dirty="0">
                <a:latin typeface="Times New Roman" pitchFamily="18" charset="0"/>
                <a:cs typeface="Times New Roman" pitchFamily="18" charset="0"/>
              </a:rPr>
              <a:t>участника </a:t>
            </a:r>
            <a:r>
              <a:rPr lang="en-US" sz="1400" dirty="0">
                <a:latin typeface="Times New Roman" pitchFamily="18" charset="0"/>
                <a:cs typeface="Times New Roman" pitchFamily="18" charset="0"/>
              </a:rPr>
              <a:t>XVIII</a:t>
            </a:r>
            <a:r>
              <a:rPr lang="ru-RU" sz="1400" dirty="0">
                <a:latin typeface="Times New Roman" pitchFamily="18" charset="0"/>
                <a:cs typeface="Times New Roman" pitchFamily="18" charset="0"/>
              </a:rPr>
              <a:t> Педагогических чтений «Обновление содержания и технологий дошкольного образования: опыт, проблемы и перспективы</a:t>
            </a:r>
            <a:r>
              <a:rPr lang="ru-RU" sz="1400" dirty="0" smtClean="0">
                <a:latin typeface="Times New Roman" pitchFamily="18" charset="0"/>
                <a:cs typeface="Times New Roman" pitchFamily="18" charset="0"/>
              </a:rPr>
              <a:t>»</a:t>
            </a:r>
          </a:p>
          <a:p>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  </a:t>
            </a:r>
            <a:r>
              <a:rPr lang="ru-RU" sz="1400" b="1" dirty="0">
                <a:latin typeface="Times New Roman" pitchFamily="18" charset="0"/>
                <a:cs typeface="Times New Roman" pitchFamily="18" charset="0"/>
              </a:rPr>
              <a:t>2022 </a:t>
            </a:r>
            <a:r>
              <a:rPr lang="ru-RU" sz="1400" b="1" dirty="0" smtClean="0">
                <a:latin typeface="Times New Roman" pitchFamily="18" charset="0"/>
                <a:cs typeface="Times New Roman" pitchFamily="18" charset="0"/>
              </a:rPr>
              <a:t>год -</a:t>
            </a:r>
            <a:r>
              <a:rPr lang="ru-RU" sz="1400" b="1"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Лауреат </a:t>
            </a:r>
            <a:r>
              <a:rPr lang="ru-RU" sz="1400" dirty="0">
                <a:latin typeface="Times New Roman" pitchFamily="18" charset="0"/>
                <a:cs typeface="Times New Roman" pitchFamily="18" charset="0"/>
              </a:rPr>
              <a:t>Фестиваля педагогических находок «Давай дружить!» в рамках городского методического объединения по проблеме «Организация специальных образовательных условий для детей с ограниченными возможностями здоровья в  современной ДОО» (автор проекта «Берегите зрение</a:t>
            </a:r>
            <a:r>
              <a:rPr lang="ru-RU" sz="1400" dirty="0" smtClean="0">
                <a:latin typeface="Times New Roman" pitchFamily="18" charset="0"/>
                <a:cs typeface="Times New Roman" pitchFamily="18" charset="0"/>
              </a:rPr>
              <a:t>!»)</a:t>
            </a:r>
          </a:p>
          <a:p>
            <a:r>
              <a:rPr lang="ru-RU" sz="1400" b="1" dirty="0" smtClean="0">
                <a:latin typeface="Times New Roman" pitchFamily="18" charset="0"/>
                <a:cs typeface="Times New Roman" pitchFamily="18" charset="0"/>
              </a:rPr>
              <a:t>  2023 год-  </a:t>
            </a:r>
            <a:r>
              <a:rPr lang="ru-RU" sz="1400" dirty="0">
                <a:latin typeface="Times New Roman" pitchFamily="18" charset="0"/>
                <a:cs typeface="Times New Roman" pitchFamily="18" charset="0"/>
              </a:rPr>
              <a:t>участник практического семинара в рамках сетевого взаимодействия с педагогами СОШ №12 «Мир глазами ребёнка с нарушением </a:t>
            </a:r>
            <a:r>
              <a:rPr lang="ru-RU" sz="1400" dirty="0" smtClean="0">
                <a:latin typeface="Times New Roman" pitchFamily="18" charset="0"/>
                <a:cs typeface="Times New Roman" pitchFamily="18" charset="0"/>
              </a:rPr>
              <a:t> зрения»</a:t>
            </a:r>
            <a:endParaRPr lang="ru-RU" sz="1400" dirty="0">
              <a:latin typeface="Times New Roman" pitchFamily="18" charset="0"/>
              <a:cs typeface="Times New Roman" pitchFamily="18" charset="0"/>
            </a:endParaRPr>
          </a:p>
          <a:p>
            <a:pPr algn="just"/>
            <a:r>
              <a:rPr lang="ru-RU" sz="1450" dirty="0">
                <a:latin typeface="Times New Roman" pitchFamily="18" charset="0"/>
                <a:cs typeface="Times New Roman" pitchFamily="18" charset="0"/>
              </a:rPr>
              <a:t> </a:t>
            </a:r>
          </a:p>
          <a:p>
            <a:r>
              <a:rPr lang="ru-RU" dirty="0"/>
              <a:t> </a:t>
            </a:r>
          </a:p>
          <a:p>
            <a:endParaRPr lang="ru-RU" dirty="0"/>
          </a:p>
        </p:txBody>
      </p:sp>
      <p:sp>
        <p:nvSpPr>
          <p:cNvPr id="7" name="AutoShape 2" descr="C:\Users\%D0%9F%D1%81%D0%B8%D1%85%D0%BE%D0%BB%D0%BE%D0%B3\Desktop\%D0%AE%D0%BB%D1%8F %D0%92\%D0%AD%D0%9C%D0%91%D0%9B%D0%95%D0%9C%D0%90 %D0%94.%D0%A1.%E2%84%96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C:\Users\%D0%9F%D1%81%D0%B8%D1%85%D0%BE%D0%BB%D0%BE%D0%B3\Desktop\%D0%AE%D0%BB%D1%8F %D0%92\%D0%AD%D0%9C%D0%91%D0%9B%D0%95%D0%9C%D0%90 %D0%94.%D0%A1.%E2%84%961.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103056"/>
            <a:ext cx="1168718" cy="564272"/>
          </a:xfrm>
          <a:prstGeom prst="rect">
            <a:avLst/>
          </a:prstGeom>
        </p:spPr>
      </p:pic>
    </p:spTree>
    <p:extLst>
      <p:ext uri="{BB962C8B-B14F-4D97-AF65-F5344CB8AC3E}">
        <p14:creationId xmlns:p14="http://schemas.microsoft.com/office/powerpoint/2010/main" val="21188701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Объект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9871" y="251342"/>
            <a:ext cx="3240361" cy="4582888"/>
          </a:xfrm>
          <a:prstGeom prst="rect">
            <a:avLst/>
          </a:prstGeom>
          <a:ln>
            <a:noFill/>
          </a:ln>
          <a:effectLst>
            <a:softEdge rad="112500"/>
          </a:effectLst>
        </p:spPr>
      </p:pic>
      <p:sp>
        <p:nvSpPr>
          <p:cNvPr id="6" name="TextBox 5"/>
          <p:cNvSpPr txBox="1"/>
          <p:nvPr/>
        </p:nvSpPr>
        <p:spPr>
          <a:xfrm>
            <a:off x="2339752" y="4941168"/>
            <a:ext cx="5328592" cy="1523494"/>
          </a:xfrm>
          <a:prstGeom prst="rect">
            <a:avLst/>
          </a:prstGeom>
          <a:noFill/>
        </p:spPr>
        <p:txBody>
          <a:bodyPr wrap="square" rtlCol="0">
            <a:spAutoFit/>
          </a:bodyPr>
          <a:lstStyle/>
          <a:p>
            <a:pPr algn="ctr"/>
            <a:r>
              <a:rPr lang="ru-RU" sz="2700" b="1" dirty="0" err="1" smtClean="0">
                <a:latin typeface="Times New Roman" pitchFamily="18" charset="0"/>
                <a:cs typeface="Times New Roman" pitchFamily="18" charset="0"/>
              </a:rPr>
              <a:t>Голубкова</a:t>
            </a:r>
            <a:r>
              <a:rPr lang="ru-RU" sz="2700" b="1" dirty="0" smtClean="0">
                <a:latin typeface="Times New Roman" pitchFamily="18" charset="0"/>
                <a:cs typeface="Times New Roman" pitchFamily="18" charset="0"/>
              </a:rPr>
              <a:t> Роза </a:t>
            </a:r>
            <a:r>
              <a:rPr lang="ru-RU" sz="2700" b="1" dirty="0" err="1" smtClean="0">
                <a:latin typeface="Times New Roman" pitchFamily="18" charset="0"/>
                <a:cs typeface="Times New Roman" pitchFamily="18" charset="0"/>
              </a:rPr>
              <a:t>Ринатовна</a:t>
            </a:r>
            <a:r>
              <a:rPr lang="ru-RU" sz="2700" b="1" dirty="0" smtClean="0">
                <a:latin typeface="Times New Roman" pitchFamily="18" charset="0"/>
                <a:cs typeface="Times New Roman" pitchFamily="18" charset="0"/>
              </a:rPr>
              <a:t>, </a:t>
            </a:r>
          </a:p>
          <a:p>
            <a:pPr algn="ctr"/>
            <a:r>
              <a:rPr lang="ru-RU" b="1" dirty="0" smtClean="0">
                <a:latin typeface="Times New Roman" pitchFamily="18" charset="0"/>
                <a:cs typeface="Times New Roman" pitchFamily="18" charset="0"/>
              </a:rPr>
              <a:t>педагог - библиотекарь</a:t>
            </a:r>
          </a:p>
          <a:p>
            <a:pPr algn="ctr"/>
            <a:r>
              <a:rPr lang="ru-RU" sz="1600" b="1" dirty="0" smtClean="0">
                <a:latin typeface="Times New Roman" pitchFamily="18" charset="0"/>
                <a:cs typeface="Times New Roman" pitchFamily="18" charset="0"/>
              </a:rPr>
              <a:t>Общий стаж –16 лет</a:t>
            </a:r>
          </a:p>
          <a:p>
            <a:pPr algn="ctr"/>
            <a:r>
              <a:rPr lang="ru-RU" sz="1600" b="1" dirty="0" smtClean="0">
                <a:latin typeface="Times New Roman" pitchFamily="18" charset="0"/>
                <a:cs typeface="Times New Roman" pitchFamily="18" charset="0"/>
              </a:rPr>
              <a:t>Педагогический стаж- 9 лет</a:t>
            </a:r>
          </a:p>
          <a:p>
            <a:pPr algn="ctr"/>
            <a:r>
              <a:rPr lang="ru-RU" sz="1600" b="1" dirty="0" smtClean="0">
                <a:latin typeface="Times New Roman" pitchFamily="18" charset="0"/>
                <a:cs typeface="Times New Roman" pitchFamily="18" charset="0"/>
              </a:rPr>
              <a:t>Стаж работы в учреждении- 2 месяца</a:t>
            </a:r>
            <a:endParaRPr lang="ru-RU" sz="1600" dirty="0"/>
          </a:p>
        </p:txBody>
      </p:sp>
      <p:pic>
        <p:nvPicPr>
          <p:cNvPr id="12" name="Рисунок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4368" y="103056"/>
            <a:ext cx="1168718" cy="564272"/>
          </a:xfrm>
          <a:prstGeom prst="rect">
            <a:avLst/>
          </a:prstGeom>
        </p:spPr>
      </p:pic>
    </p:spTree>
    <p:extLst>
      <p:ext uri="{BB962C8B-B14F-4D97-AF65-F5344CB8AC3E}">
        <p14:creationId xmlns:p14="http://schemas.microsoft.com/office/powerpoint/2010/main" val="36080662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60043" y="103056"/>
            <a:ext cx="6696744" cy="7663636"/>
          </a:xfrm>
          <a:prstGeom prst="rect">
            <a:avLst/>
          </a:prstGeom>
          <a:noFill/>
        </p:spPr>
        <p:txBody>
          <a:bodyPr wrap="square" rtlCol="0">
            <a:spAutoFit/>
          </a:bodyPr>
          <a:lstStyle/>
          <a:p>
            <a:pPr algn="ctr"/>
            <a:r>
              <a:rPr lang="ru-RU" sz="2400" b="1" dirty="0" smtClean="0">
                <a:latin typeface="Times New Roman" pitchFamily="18" charset="0"/>
                <a:cs typeface="Times New Roman" pitchFamily="18" charset="0"/>
              </a:rPr>
              <a:t>Инновационная команда:</a:t>
            </a:r>
          </a:p>
          <a:p>
            <a:endParaRPr lang="ru-RU" b="1" dirty="0" smtClean="0">
              <a:latin typeface="Times New Roman" pitchFamily="18" charset="0"/>
              <a:cs typeface="Times New Roman" pitchFamily="18" charset="0"/>
            </a:endParaRPr>
          </a:p>
          <a:p>
            <a:pPr marL="285750" indent="-285750">
              <a:buFont typeface="Arial" pitchFamily="34" charset="0"/>
              <a:buChar char="•"/>
            </a:pPr>
            <a:r>
              <a:rPr lang="ru-RU" sz="1900" b="1" dirty="0" err="1" smtClean="0">
                <a:latin typeface="Times New Roman" pitchFamily="18" charset="0"/>
                <a:cs typeface="Times New Roman" pitchFamily="18" charset="0"/>
              </a:rPr>
              <a:t>Врубляускас</a:t>
            </a:r>
            <a:r>
              <a:rPr lang="ru-RU" sz="1900" b="1" dirty="0" smtClean="0">
                <a:latin typeface="Times New Roman" pitchFamily="18" charset="0"/>
                <a:cs typeface="Times New Roman" pitchFamily="18" charset="0"/>
              </a:rPr>
              <a:t> Анна Юрьевна</a:t>
            </a:r>
            <a:r>
              <a:rPr lang="ru-RU" sz="1900" dirty="0" smtClean="0">
                <a:latin typeface="Times New Roman" pitchFamily="18" charset="0"/>
                <a:cs typeface="Times New Roman" pitchFamily="18" charset="0"/>
              </a:rPr>
              <a:t>, старший воспитатель</a:t>
            </a:r>
          </a:p>
          <a:p>
            <a:endParaRPr lang="ru-RU" sz="1900" dirty="0" smtClean="0">
              <a:latin typeface="Times New Roman" pitchFamily="18" charset="0"/>
              <a:cs typeface="Times New Roman" pitchFamily="18" charset="0"/>
            </a:endParaRPr>
          </a:p>
          <a:p>
            <a:pPr marL="285750" indent="-285750">
              <a:buFont typeface="Arial" pitchFamily="34" charset="0"/>
              <a:buChar char="•"/>
            </a:pPr>
            <a:r>
              <a:rPr lang="ru-RU" sz="1900" b="1" dirty="0" smtClean="0">
                <a:latin typeface="Times New Roman" pitchFamily="18" charset="0"/>
                <a:cs typeface="Times New Roman" pitchFamily="18" charset="0"/>
              </a:rPr>
              <a:t>Тихонова Татьяна Григорьевна</a:t>
            </a:r>
            <a:r>
              <a:rPr lang="ru-RU" sz="1900" dirty="0" smtClean="0">
                <a:latin typeface="Times New Roman" pitchFamily="18" charset="0"/>
                <a:cs typeface="Times New Roman" pitchFamily="18" charset="0"/>
              </a:rPr>
              <a:t>, учитель- логопед</a:t>
            </a:r>
          </a:p>
          <a:p>
            <a:pPr marL="285750" indent="-285750">
              <a:buFont typeface="Arial" pitchFamily="34" charset="0"/>
              <a:buChar char="•"/>
            </a:pPr>
            <a:endParaRPr lang="ru-RU" sz="1900" dirty="0" smtClean="0">
              <a:latin typeface="Times New Roman" pitchFamily="18" charset="0"/>
              <a:cs typeface="Times New Roman" pitchFamily="18" charset="0"/>
            </a:endParaRPr>
          </a:p>
          <a:p>
            <a:pPr marL="285750" indent="-285750">
              <a:buFont typeface="Arial" pitchFamily="34" charset="0"/>
              <a:buChar char="•"/>
            </a:pPr>
            <a:r>
              <a:rPr lang="ru-RU" sz="1900" b="1" dirty="0" err="1" smtClean="0">
                <a:latin typeface="Times New Roman" pitchFamily="18" charset="0"/>
                <a:cs typeface="Times New Roman" pitchFamily="18" charset="0"/>
              </a:rPr>
              <a:t>Лернер</a:t>
            </a:r>
            <a:r>
              <a:rPr lang="ru-RU" sz="1900" b="1" dirty="0" smtClean="0">
                <a:latin typeface="Times New Roman" pitchFamily="18" charset="0"/>
                <a:cs typeface="Times New Roman" pitchFamily="18" charset="0"/>
              </a:rPr>
              <a:t> Марина Васильевна</a:t>
            </a:r>
            <a:r>
              <a:rPr lang="ru-RU" sz="1900" dirty="0" smtClean="0">
                <a:latin typeface="Times New Roman" pitchFamily="18" charset="0"/>
                <a:cs typeface="Times New Roman" pitchFamily="18" charset="0"/>
              </a:rPr>
              <a:t>, учитель- логопед</a:t>
            </a:r>
          </a:p>
          <a:p>
            <a:pPr marL="342900" indent="-342900">
              <a:buFont typeface="Arial" pitchFamily="34" charset="0"/>
              <a:buChar char="•"/>
            </a:pPr>
            <a:endParaRPr lang="ru-RU" sz="1900" dirty="0" smtClean="0">
              <a:latin typeface="Times New Roman" pitchFamily="18" charset="0"/>
              <a:cs typeface="Times New Roman" pitchFamily="18" charset="0"/>
            </a:endParaRPr>
          </a:p>
          <a:p>
            <a:pPr marL="285750" indent="-285750">
              <a:buFont typeface="Arial" pitchFamily="34" charset="0"/>
              <a:buChar char="•"/>
            </a:pPr>
            <a:r>
              <a:rPr lang="ru-RU" sz="1900" b="1" dirty="0" smtClean="0">
                <a:latin typeface="Times New Roman" pitchFamily="18" charset="0"/>
                <a:cs typeface="Times New Roman" pitchFamily="18" charset="0"/>
              </a:rPr>
              <a:t>Сирая Марина Геннадьевна</a:t>
            </a:r>
            <a:r>
              <a:rPr lang="ru-RU" sz="1900" dirty="0" smtClean="0">
                <a:latin typeface="Times New Roman" pitchFamily="18" charset="0"/>
                <a:cs typeface="Times New Roman" pitchFamily="18" charset="0"/>
              </a:rPr>
              <a:t>, инструктор по физической культуре</a:t>
            </a:r>
          </a:p>
          <a:p>
            <a:pPr marL="342900" indent="-342900">
              <a:buFont typeface="Arial" pitchFamily="34" charset="0"/>
              <a:buChar char="•"/>
            </a:pPr>
            <a:endParaRPr lang="ru-RU" sz="1900" b="1" dirty="0" smtClean="0">
              <a:latin typeface="Times New Roman" pitchFamily="18" charset="0"/>
              <a:cs typeface="Times New Roman" pitchFamily="18" charset="0"/>
            </a:endParaRPr>
          </a:p>
          <a:p>
            <a:pPr marL="285750" indent="-285750">
              <a:buFont typeface="Arial" pitchFamily="34" charset="0"/>
              <a:buChar char="•"/>
            </a:pPr>
            <a:r>
              <a:rPr lang="ru-RU" sz="1900" b="1" dirty="0" smtClean="0">
                <a:latin typeface="Times New Roman" pitchFamily="18" charset="0"/>
                <a:cs typeface="Times New Roman" pitchFamily="18" charset="0"/>
              </a:rPr>
              <a:t>Паршина Елена Ивановна</a:t>
            </a:r>
            <a:r>
              <a:rPr lang="ru-RU" sz="1900" dirty="0" smtClean="0">
                <a:latin typeface="Times New Roman" pitchFamily="18" charset="0"/>
                <a:cs typeface="Times New Roman" pitchFamily="18" charset="0"/>
              </a:rPr>
              <a:t>, педагог- психолог</a:t>
            </a:r>
          </a:p>
          <a:p>
            <a:pPr marL="342900" indent="-342900">
              <a:buFont typeface="Arial" pitchFamily="34" charset="0"/>
              <a:buChar char="•"/>
            </a:pPr>
            <a:endParaRPr lang="ru-RU" sz="1900" dirty="0" smtClean="0">
              <a:latin typeface="Times New Roman" pitchFamily="18" charset="0"/>
              <a:cs typeface="Times New Roman" pitchFamily="18" charset="0"/>
            </a:endParaRPr>
          </a:p>
          <a:p>
            <a:pPr marL="285750" indent="-285750">
              <a:buFont typeface="Arial" pitchFamily="34" charset="0"/>
              <a:buChar char="•"/>
            </a:pPr>
            <a:r>
              <a:rPr lang="ru-RU" sz="1900" b="1" dirty="0" err="1" smtClean="0">
                <a:latin typeface="Times New Roman" pitchFamily="18" charset="0"/>
                <a:cs typeface="Times New Roman" pitchFamily="18" charset="0"/>
              </a:rPr>
              <a:t>Серёгина</a:t>
            </a:r>
            <a:r>
              <a:rPr lang="ru-RU" sz="1900" b="1" dirty="0" smtClean="0">
                <a:latin typeface="Times New Roman" pitchFamily="18" charset="0"/>
                <a:cs typeface="Times New Roman" pitchFamily="18" charset="0"/>
              </a:rPr>
              <a:t>  Светлана Григорьевна</a:t>
            </a:r>
            <a:r>
              <a:rPr lang="ru-RU" sz="1900" dirty="0" smtClean="0">
                <a:latin typeface="Times New Roman" pitchFamily="18" charset="0"/>
                <a:cs typeface="Times New Roman" pitchFamily="18" charset="0"/>
              </a:rPr>
              <a:t>, учитель- дефектолог</a:t>
            </a:r>
          </a:p>
          <a:p>
            <a:pPr marL="285750" indent="-285750">
              <a:buFont typeface="Arial" pitchFamily="34" charset="0"/>
              <a:buChar char="•"/>
            </a:pPr>
            <a:endParaRPr lang="ru-RU" sz="1900" dirty="0" smtClean="0">
              <a:latin typeface="Times New Roman" pitchFamily="18" charset="0"/>
              <a:cs typeface="Times New Roman" pitchFamily="18" charset="0"/>
            </a:endParaRPr>
          </a:p>
          <a:p>
            <a:pPr marL="285750" indent="-285750">
              <a:buFont typeface="Arial" pitchFamily="34" charset="0"/>
              <a:buChar char="•"/>
            </a:pPr>
            <a:r>
              <a:rPr lang="ru-RU" sz="1900" b="1" dirty="0" err="1" smtClean="0">
                <a:latin typeface="Times New Roman" pitchFamily="18" charset="0"/>
                <a:cs typeface="Times New Roman" pitchFamily="18" charset="0"/>
              </a:rPr>
              <a:t>Кулябина</a:t>
            </a:r>
            <a:r>
              <a:rPr lang="ru-RU" sz="1900" b="1" dirty="0" smtClean="0">
                <a:latin typeface="Times New Roman" pitchFamily="18" charset="0"/>
                <a:cs typeface="Times New Roman" pitchFamily="18" charset="0"/>
              </a:rPr>
              <a:t> Эльвира Анатольевна</a:t>
            </a:r>
            <a:r>
              <a:rPr lang="ru-RU" sz="1900" dirty="0" smtClean="0">
                <a:latin typeface="Times New Roman" pitchFamily="18" charset="0"/>
                <a:cs typeface="Times New Roman" pitchFamily="18" charset="0"/>
              </a:rPr>
              <a:t>, воспитатель</a:t>
            </a:r>
          </a:p>
          <a:p>
            <a:pPr marL="342900" indent="-342900">
              <a:buFont typeface="Arial" pitchFamily="34" charset="0"/>
              <a:buChar char="•"/>
            </a:pPr>
            <a:endParaRPr lang="ru-RU" sz="1900" dirty="0" smtClean="0">
              <a:latin typeface="Times New Roman" pitchFamily="18" charset="0"/>
              <a:cs typeface="Times New Roman" pitchFamily="18" charset="0"/>
            </a:endParaRPr>
          </a:p>
          <a:p>
            <a:pPr marL="285750" indent="-285750">
              <a:buFont typeface="Arial" pitchFamily="34" charset="0"/>
              <a:buChar char="•"/>
            </a:pPr>
            <a:r>
              <a:rPr lang="ru-RU" sz="1900" b="1" dirty="0" smtClean="0">
                <a:latin typeface="Times New Roman" pitchFamily="18" charset="0"/>
                <a:cs typeface="Times New Roman" pitchFamily="18" charset="0"/>
              </a:rPr>
              <a:t>Акимова Ольга Владимировна</a:t>
            </a:r>
            <a:r>
              <a:rPr lang="ru-RU" sz="1900" dirty="0" smtClean="0">
                <a:latin typeface="Times New Roman" pitchFamily="18" charset="0"/>
                <a:cs typeface="Times New Roman" pitchFamily="18" charset="0"/>
              </a:rPr>
              <a:t>, учитель – дефектолог</a:t>
            </a:r>
          </a:p>
          <a:p>
            <a:pPr marL="342900" indent="-342900">
              <a:buFont typeface="Arial" pitchFamily="34" charset="0"/>
              <a:buChar char="•"/>
            </a:pPr>
            <a:endParaRPr lang="ru-RU" sz="1900" dirty="0" smtClean="0">
              <a:latin typeface="Times New Roman" pitchFamily="18" charset="0"/>
              <a:cs typeface="Times New Roman" pitchFamily="18" charset="0"/>
            </a:endParaRPr>
          </a:p>
          <a:p>
            <a:pPr marL="285750" indent="-285750">
              <a:buFont typeface="Arial" pitchFamily="34" charset="0"/>
              <a:buChar char="•"/>
            </a:pPr>
            <a:r>
              <a:rPr lang="ru-RU" sz="1900" b="1" dirty="0" err="1" smtClean="0">
                <a:latin typeface="Times New Roman" pitchFamily="18" charset="0"/>
                <a:cs typeface="Times New Roman" pitchFamily="18" charset="0"/>
              </a:rPr>
              <a:t>Голубкова</a:t>
            </a:r>
            <a:r>
              <a:rPr lang="ru-RU" sz="1900" b="1" dirty="0" smtClean="0">
                <a:latin typeface="Times New Roman" pitchFamily="18" charset="0"/>
                <a:cs typeface="Times New Roman" pitchFamily="18" charset="0"/>
              </a:rPr>
              <a:t> Роза </a:t>
            </a:r>
            <a:r>
              <a:rPr lang="ru-RU" sz="1900" b="1" dirty="0" err="1" smtClean="0">
                <a:latin typeface="Times New Roman" pitchFamily="18" charset="0"/>
                <a:cs typeface="Times New Roman" pitchFamily="18" charset="0"/>
              </a:rPr>
              <a:t>Ринатовна</a:t>
            </a:r>
            <a:r>
              <a:rPr lang="ru-RU" sz="1900" dirty="0" smtClean="0">
                <a:latin typeface="Times New Roman" pitchFamily="18" charset="0"/>
                <a:cs typeface="Times New Roman" pitchFamily="18" charset="0"/>
              </a:rPr>
              <a:t>, педагог - библиотекарь</a:t>
            </a:r>
          </a:p>
          <a:p>
            <a:endParaRPr lang="ru-RU" dirty="0" smtClean="0">
              <a:latin typeface="Times New Roman" pitchFamily="18" charset="0"/>
              <a:cs typeface="Times New Roman" pitchFamily="18" charset="0"/>
            </a:endParaRPr>
          </a:p>
          <a:p>
            <a:endParaRPr lang="ru-RU" dirty="0" smtClean="0">
              <a:latin typeface="Times New Roman" pitchFamily="18" charset="0"/>
              <a:cs typeface="Times New Roman" pitchFamily="18" charset="0"/>
            </a:endParaRPr>
          </a:p>
          <a:p>
            <a:endParaRPr lang="ru-RU" dirty="0" smtClean="0">
              <a:latin typeface="Times New Roman" pitchFamily="18" charset="0"/>
              <a:cs typeface="Times New Roman" pitchFamily="18" charset="0"/>
            </a:endParaRPr>
          </a:p>
          <a:p>
            <a:endParaRPr lang="ru-RU" dirty="0" smtClean="0">
              <a:latin typeface="Times New Roman" pitchFamily="18" charset="0"/>
              <a:cs typeface="Times New Roman" pitchFamily="18" charset="0"/>
            </a:endParaRPr>
          </a:p>
          <a:p>
            <a:endParaRPr lang="ru-RU" dirty="0" smtClean="0">
              <a:latin typeface="Times New Roman" pitchFamily="18" charset="0"/>
              <a:cs typeface="Times New Roman" pitchFamily="18" charset="0"/>
            </a:endParaRPr>
          </a:p>
          <a:p>
            <a:endParaRPr lang="ru-RU" dirty="0" smtClean="0">
              <a:latin typeface="Times New Roman" pitchFamily="18" charset="0"/>
              <a:cs typeface="Times New Roman" pitchFamily="18" charset="0"/>
            </a:endParaRPr>
          </a:p>
        </p:txBody>
      </p:sp>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103056"/>
            <a:ext cx="1168718" cy="564272"/>
          </a:xfrm>
          <a:prstGeom prst="rect">
            <a:avLst/>
          </a:prstGeom>
        </p:spPr>
      </p:pic>
    </p:spTree>
    <p:extLst>
      <p:ext uri="{BB962C8B-B14F-4D97-AF65-F5344CB8AC3E}">
        <p14:creationId xmlns:p14="http://schemas.microsoft.com/office/powerpoint/2010/main" val="12698802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937"/>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AutoShape 2" descr="C:\Users\%D0%9F%D1%81%D0%B8%D1%85%D0%BE%D0%BB%D0%BE%D0%B3\Desktop\%D0%AE%D0%BB%D1%8F %D0%92\IMG-20240119-WA000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1720" y="3776265"/>
            <a:ext cx="3816424" cy="2862318"/>
          </a:xfrm>
          <a:prstGeom prst="rect">
            <a:avLst/>
          </a:prstGeom>
          <a:ln>
            <a:noFill/>
          </a:ln>
          <a:effectLst>
            <a:softEdge rad="112500"/>
          </a:effectLst>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1720" y="476531"/>
            <a:ext cx="3960440" cy="2970330"/>
          </a:xfrm>
          <a:prstGeom prst="rect">
            <a:avLst/>
          </a:prstGeom>
          <a:ln>
            <a:noFill/>
          </a:ln>
          <a:effectLst>
            <a:softEdge rad="112500"/>
          </a:effectLst>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68249" y="1961696"/>
            <a:ext cx="2735734" cy="4870292"/>
          </a:xfrm>
          <a:prstGeom prst="rect">
            <a:avLst/>
          </a:prstGeom>
          <a:ln>
            <a:noFill/>
          </a:ln>
          <a:effectLst>
            <a:softEdge rad="112500"/>
          </a:effectLst>
        </p:spPr>
      </p:pic>
      <p:pic>
        <p:nvPicPr>
          <p:cNvPr id="10" name="Рисунок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6218" y="385192"/>
            <a:ext cx="1168718" cy="564272"/>
          </a:xfrm>
          <a:prstGeom prst="rect">
            <a:avLst/>
          </a:prstGeom>
        </p:spPr>
      </p:pic>
    </p:spTree>
    <p:extLst>
      <p:ext uri="{BB962C8B-B14F-4D97-AF65-F5344CB8AC3E}">
        <p14:creationId xmlns:p14="http://schemas.microsoft.com/office/powerpoint/2010/main" val="1901329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Объект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21495"/>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1880" y="21495"/>
            <a:ext cx="2888454" cy="4199415"/>
          </a:xfrm>
          <a:prstGeom prst="rect">
            <a:avLst/>
          </a:prstGeom>
          <a:ln>
            <a:noFill/>
          </a:ln>
          <a:effectLst>
            <a:softEdge rad="112500"/>
          </a:effectLst>
        </p:spPr>
      </p:pic>
      <p:sp>
        <p:nvSpPr>
          <p:cNvPr id="7" name="TextBox 6"/>
          <p:cNvSpPr txBox="1"/>
          <p:nvPr/>
        </p:nvSpPr>
        <p:spPr>
          <a:xfrm>
            <a:off x="1835696" y="3861048"/>
            <a:ext cx="6480720" cy="2769989"/>
          </a:xfrm>
          <a:prstGeom prst="rect">
            <a:avLst/>
          </a:prstGeom>
          <a:noFill/>
        </p:spPr>
        <p:txBody>
          <a:bodyPr wrap="square" rtlCol="0">
            <a:spAutoFit/>
          </a:bodyPr>
          <a:lstStyle/>
          <a:p>
            <a:pPr algn="ctr"/>
            <a:endParaRPr lang="ru-RU" sz="2700" b="1" dirty="0" smtClean="0">
              <a:latin typeface="Times New Roman" pitchFamily="18" charset="0"/>
              <a:cs typeface="Times New Roman" pitchFamily="18" charset="0"/>
            </a:endParaRPr>
          </a:p>
          <a:p>
            <a:pPr algn="ctr"/>
            <a:r>
              <a:rPr lang="ru-RU" sz="2700" b="1" dirty="0" err="1" smtClean="0">
                <a:latin typeface="Times New Roman" pitchFamily="18" charset="0"/>
                <a:cs typeface="Times New Roman" pitchFamily="18" charset="0"/>
              </a:rPr>
              <a:t>Врубляускас</a:t>
            </a:r>
            <a:r>
              <a:rPr lang="ru-RU" sz="2700" b="1" dirty="0" smtClean="0">
                <a:latin typeface="Times New Roman" pitchFamily="18" charset="0"/>
                <a:cs typeface="Times New Roman" pitchFamily="18" charset="0"/>
              </a:rPr>
              <a:t> Анна Юрьевна,</a:t>
            </a:r>
          </a:p>
          <a:p>
            <a:pPr algn="ctr"/>
            <a:r>
              <a:rPr lang="ru-RU" b="1" dirty="0" smtClean="0">
                <a:latin typeface="Times New Roman" pitchFamily="18" charset="0"/>
                <a:cs typeface="Times New Roman" pitchFamily="18" charset="0"/>
              </a:rPr>
              <a:t>старший воспитатель,</a:t>
            </a:r>
          </a:p>
          <a:p>
            <a:pPr algn="ctr"/>
            <a:r>
              <a:rPr lang="ru-RU" b="1" dirty="0" smtClean="0">
                <a:latin typeface="Times New Roman" pitchFamily="18" charset="0"/>
                <a:cs typeface="Times New Roman" pitchFamily="18" charset="0"/>
              </a:rPr>
              <a:t> высшая квалификационная категория</a:t>
            </a:r>
          </a:p>
          <a:p>
            <a:pPr algn="ctr"/>
            <a:r>
              <a:rPr lang="ru-RU" sz="1600" b="1" dirty="0" smtClean="0">
                <a:latin typeface="Times New Roman" pitchFamily="18" charset="0"/>
                <a:cs typeface="Times New Roman" pitchFamily="18" charset="0"/>
              </a:rPr>
              <a:t>Общий стаж –22 года</a:t>
            </a:r>
          </a:p>
          <a:p>
            <a:pPr algn="ctr"/>
            <a:r>
              <a:rPr lang="ru-RU" sz="1600" b="1" dirty="0" smtClean="0">
                <a:latin typeface="Times New Roman" pitchFamily="18" charset="0"/>
                <a:cs typeface="Times New Roman" pitchFamily="18" charset="0"/>
              </a:rPr>
              <a:t>Педагогический стаж- 22 года</a:t>
            </a:r>
          </a:p>
          <a:p>
            <a:pPr algn="ctr"/>
            <a:r>
              <a:rPr lang="ru-RU" sz="1600" b="1" dirty="0" smtClean="0">
                <a:latin typeface="Times New Roman" pitchFamily="18" charset="0"/>
                <a:cs typeface="Times New Roman" pitchFamily="18" charset="0"/>
              </a:rPr>
              <a:t> Стаж работы в учреждении-15 лет</a:t>
            </a:r>
          </a:p>
          <a:p>
            <a:pPr algn="ctr"/>
            <a:r>
              <a:rPr lang="ru-RU" sz="1600" b="1" dirty="0" smtClean="0">
                <a:latin typeface="Times New Roman" pitchFamily="18" charset="0"/>
                <a:cs typeface="Times New Roman" pitchFamily="18" charset="0"/>
              </a:rPr>
              <a:t>В должности старшего воспитателя- 3 месяца</a:t>
            </a:r>
          </a:p>
          <a:p>
            <a:endParaRPr lang="ru-RU" sz="2000" b="1" dirty="0">
              <a:latin typeface="Times New Roman" pitchFamily="18" charset="0"/>
              <a:cs typeface="Times New Roman" pitchFamily="18" charset="0"/>
            </a:endParaRPr>
          </a:p>
        </p:txBody>
      </p:sp>
      <p:pic>
        <p:nvPicPr>
          <p:cNvPr id="11" name="Рисунок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4368" y="103056"/>
            <a:ext cx="1168718" cy="564272"/>
          </a:xfrm>
          <a:prstGeom prst="rect">
            <a:avLst/>
          </a:prstGeom>
        </p:spPr>
      </p:pic>
    </p:spTree>
    <p:extLst>
      <p:ext uri="{BB962C8B-B14F-4D97-AF65-F5344CB8AC3E}">
        <p14:creationId xmlns:p14="http://schemas.microsoft.com/office/powerpoint/2010/main" val="32246134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4914" y="131528"/>
            <a:ext cx="2600573" cy="1255589"/>
          </a:xfrm>
          <a:prstGeom prst="rect">
            <a:avLst/>
          </a:prstGeom>
        </p:spPr>
      </p:pic>
      <p:pic>
        <p:nvPicPr>
          <p:cNvPr id="7" name="Объект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25" y="0"/>
            <a:ext cx="9142575" cy="68569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809914" y="523533"/>
            <a:ext cx="7518932" cy="5970865"/>
          </a:xfrm>
          <a:prstGeom prst="rect">
            <a:avLst/>
          </a:prstGeom>
          <a:noFill/>
        </p:spPr>
        <p:txBody>
          <a:bodyPr wrap="square" rtlCol="0">
            <a:spAutoFit/>
          </a:bodyPr>
          <a:lstStyle/>
          <a:p>
            <a:pPr algn="just"/>
            <a:r>
              <a:rPr lang="ru-RU" b="1"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rPr>
              <a:t>2017 год</a:t>
            </a:r>
            <a:r>
              <a:rPr lang="ru-RU" sz="1400" dirty="0" smtClean="0">
                <a:latin typeface="Times New Roman" pitchFamily="18" charset="0"/>
                <a:cs typeface="Times New Roman" pitchFamily="18" charset="0"/>
              </a:rPr>
              <a:t> - победитель Республиканского этапа III  Всероссийского конкурса “Воспитатели России” в номинации “Лучший воспитатель - профессионал образовательной организации “Инклюзивное образование”;</a:t>
            </a:r>
          </a:p>
          <a:p>
            <a:pPr algn="just"/>
            <a:r>
              <a:rPr lang="ru-RU" sz="1400"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rPr>
              <a:t>2018 год</a:t>
            </a:r>
            <a:r>
              <a:rPr lang="ru-RU" sz="1400" dirty="0" smtClean="0">
                <a:latin typeface="Times New Roman" pitchFamily="18" charset="0"/>
                <a:cs typeface="Times New Roman" pitchFamily="18" charset="0"/>
              </a:rPr>
              <a:t> - Муниципальный смотр - конкурс “Современное пространство воспитания здорового ребенка” в номинации “Лучшая развивающая предметно-пространственная среда образовательного учреждения, обеспечивающая физическое развитие детей старшего дошкольного возраста в соответствии с ФГОС ДО” - диплом за II место;</a:t>
            </a:r>
          </a:p>
          <a:p>
            <a:pPr algn="just"/>
            <a:r>
              <a:rPr lang="ru-RU" sz="1400"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rPr>
              <a:t>2019 год</a:t>
            </a:r>
            <a:r>
              <a:rPr lang="ru-RU" sz="1400" dirty="0" smtClean="0">
                <a:latin typeface="Times New Roman" pitchFamily="18" charset="0"/>
                <a:cs typeface="Times New Roman" pitchFamily="18" charset="0"/>
              </a:rPr>
              <a:t> - Муниципальный смотр - конкурс “Детский сад - территория комфорта, успеха, развития” в номинации “Лучшая дошкольная группа оздоровительной направленности (младший дошкольный возраст 3 - 4 года)” - диплом за I место;</a:t>
            </a:r>
          </a:p>
          <a:p>
            <a:pPr algn="just"/>
            <a:r>
              <a:rPr lang="ru-RU" sz="1400"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rPr>
              <a:t>2020 год</a:t>
            </a:r>
            <a:r>
              <a:rPr lang="ru-RU" sz="1400" dirty="0" smtClean="0">
                <a:latin typeface="Times New Roman" pitchFamily="18" charset="0"/>
                <a:cs typeface="Times New Roman" pitchFamily="18" charset="0"/>
              </a:rPr>
              <a:t> - Региональный конкурс научно - исследовательских, методических и творческих работ “Моя Республика”. Номинация - проект - диплом за II место;</a:t>
            </a:r>
          </a:p>
          <a:p>
            <a:pPr algn="just"/>
            <a:r>
              <a:rPr lang="ru-RU" sz="1400" b="1" dirty="0" smtClean="0">
                <a:latin typeface="Times New Roman" pitchFamily="18" charset="0"/>
                <a:cs typeface="Times New Roman" pitchFamily="18" charset="0"/>
              </a:rPr>
              <a:t>      2021 год</a:t>
            </a:r>
            <a:r>
              <a:rPr lang="ru-RU" sz="1400" dirty="0" smtClean="0">
                <a:latin typeface="Times New Roman" pitchFamily="18" charset="0"/>
                <a:cs typeface="Times New Roman" pitchFamily="18" charset="0"/>
              </a:rPr>
              <a:t> - Муниципальный смотр - конкурс “Современная дошкольная группа” в номинации “Лучшая дошкольная группа компенсирующей направленности” - диплом за I место;</a:t>
            </a:r>
          </a:p>
          <a:p>
            <a:pPr algn="just"/>
            <a:r>
              <a:rPr lang="ru-RU" sz="1400" b="1" dirty="0" smtClean="0">
                <a:latin typeface="Times New Roman" pitchFamily="18" charset="0"/>
                <a:cs typeface="Times New Roman" pitchFamily="18" charset="0"/>
              </a:rPr>
              <a:t>      2022 год</a:t>
            </a:r>
            <a:r>
              <a:rPr lang="ru-RU" sz="1400" dirty="0" smtClean="0">
                <a:latin typeface="Times New Roman" pitchFamily="18" charset="0"/>
                <a:cs typeface="Times New Roman" pitchFamily="18" charset="0"/>
              </a:rPr>
              <a:t> - Муниципальный смотр - конкурс “Современная дошкольная группа” в номинации “Лучшая дошкольная группа” в номинации “Лучшая дошкольная группа компенсирующей направленности” - диплом за I место;</a:t>
            </a:r>
          </a:p>
          <a:p>
            <a:pPr algn="just"/>
            <a:r>
              <a:rPr lang="ru-RU" sz="1400"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rPr>
              <a:t>2022 год</a:t>
            </a:r>
            <a:r>
              <a:rPr lang="ru-RU" sz="1400" dirty="0" smtClean="0">
                <a:latin typeface="Times New Roman" pitchFamily="18" charset="0"/>
                <a:cs typeface="Times New Roman" pitchFamily="18" charset="0"/>
              </a:rPr>
              <a:t> - Фестиваль педагогических находок “Давай дружить!”, трансляция эффективного педагогического опыта по вовлечению детей в волонтерское движение с целью пропаганды духовных и патриотических ценностей - диплом победителя;</a:t>
            </a:r>
          </a:p>
          <a:p>
            <a:pPr algn="just"/>
            <a:r>
              <a:rPr lang="ru-RU" sz="1400" dirty="0" smtClean="0">
                <a:latin typeface="Times New Roman" pitchFamily="18" charset="0"/>
                <a:cs typeface="Times New Roman" pitchFamily="18" charset="0"/>
              </a:rPr>
              <a:t>      Руководитель педагогического проекта волонтерского движения для детей старшего дошкольного возраста “Радуга” в МБОУ “Начальная школа - детский сад №1” г. Воркуты.</a:t>
            </a:r>
          </a:p>
          <a:p>
            <a:pPr algn="just"/>
            <a:r>
              <a:rPr lang="ru-RU" sz="1400" dirty="0" smtClean="0">
                <a:latin typeface="Times New Roman" pitchFamily="18" charset="0"/>
                <a:cs typeface="Times New Roman" pitchFamily="18" charset="0"/>
              </a:rPr>
              <a:t>      С 2010 года является руководителем методического объединения воспитателей МБОУ “Начальная школа - детский сад №1” г. Воркуты.</a:t>
            </a:r>
          </a:p>
          <a:p>
            <a:pPr algn="just"/>
            <a:r>
              <a:rPr lang="ru-RU" sz="1400"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rPr>
              <a:t>2023 - </a:t>
            </a:r>
            <a:r>
              <a:rPr lang="ru-RU" sz="1400" dirty="0" smtClean="0">
                <a:latin typeface="Times New Roman" pitchFamily="18" charset="0"/>
                <a:cs typeface="Times New Roman" pitchFamily="18" charset="0"/>
              </a:rPr>
              <a:t>Почетная грамота  Министерства Просвещения Российской Федерации 2023г.</a:t>
            </a:r>
          </a:p>
          <a:p>
            <a:endParaRPr lang="ru-RU" sz="1400" dirty="0">
              <a:latin typeface="Times New Roman" pitchFamily="18" charset="0"/>
              <a:cs typeface="Times New Roman" pitchFamily="18" charset="0"/>
            </a:endParaRPr>
          </a:p>
          <a:p>
            <a:endParaRPr lang="ru-RU" sz="1400" dirty="0">
              <a:latin typeface="Times New Roman" pitchFamily="18" charset="0"/>
              <a:cs typeface="Times New Roman" pitchFamily="18" charset="0"/>
            </a:endParaRPr>
          </a:p>
        </p:txBody>
      </p:sp>
      <p:sp>
        <p:nvSpPr>
          <p:cNvPr id="10" name="AutoShape 2" descr="C:\Users\%D0%9F%D1%81%D0%B8%D1%85%D0%BE%D0%BB%D0%BE%D0%B3\Desktop\%D0%AE%D0%BB%D1%8F %D0%92\%D0%AD%D0%9C%D0%91%D0%9B%D0%95%D0%9C%D0%90 %D0%94.%D0%A1.%E2%84%961.jpg"/>
          <p:cNvSpPr>
            <a:spLocks noChangeAspect="1" noChangeArrowheads="1"/>
          </p:cNvSpPr>
          <p:nvPr/>
        </p:nvSpPr>
        <p:spPr bwMode="auto">
          <a:xfrm>
            <a:off x="505114" y="-4934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1" name="AutoShape 4" descr="C:\Users\%D0%9F%D1%81%D0%B8%D1%85%D0%BE%D0%BB%D0%BE%D0%B3\Desktop\%D0%AE%D0%BB%D1%8F %D0%92\%D0%AD%D0%9C%D0%91%D0%9B%D0%95%D0%9C%D0%90 %D0%94.%D0%A1.%E2%84%961.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6" name="Рисунок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7948" y="131528"/>
            <a:ext cx="1168718" cy="564272"/>
          </a:xfrm>
          <a:prstGeom prst="rect">
            <a:avLst/>
          </a:prstGeom>
        </p:spPr>
      </p:pic>
    </p:spTree>
    <p:extLst>
      <p:ext uri="{BB962C8B-B14F-4D97-AF65-F5344CB8AC3E}">
        <p14:creationId xmlns:p14="http://schemas.microsoft.com/office/powerpoint/2010/main" val="14885519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Объект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4280"/>
            <a:ext cx="9189706" cy="6892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3888" y="260648"/>
            <a:ext cx="3111169" cy="4680520"/>
          </a:xfrm>
          <a:prstGeom prst="rect">
            <a:avLst/>
          </a:prstGeom>
          <a:ln>
            <a:noFill/>
          </a:ln>
          <a:effectLst>
            <a:softEdge rad="112500"/>
          </a:effectLst>
        </p:spPr>
      </p:pic>
      <p:sp>
        <p:nvSpPr>
          <p:cNvPr id="6" name="TextBox 5"/>
          <p:cNvSpPr txBox="1"/>
          <p:nvPr/>
        </p:nvSpPr>
        <p:spPr>
          <a:xfrm>
            <a:off x="2303748" y="4941168"/>
            <a:ext cx="6084676" cy="1800493"/>
          </a:xfrm>
          <a:prstGeom prst="rect">
            <a:avLst/>
          </a:prstGeom>
          <a:noFill/>
        </p:spPr>
        <p:txBody>
          <a:bodyPr wrap="square" rtlCol="0">
            <a:spAutoFit/>
          </a:bodyPr>
          <a:lstStyle/>
          <a:p>
            <a:pPr algn="ctr"/>
            <a:r>
              <a:rPr lang="ru-RU" sz="2700" b="1" dirty="0" smtClean="0">
                <a:latin typeface="Times New Roman" pitchFamily="18" charset="0"/>
                <a:cs typeface="Times New Roman" pitchFamily="18" charset="0"/>
              </a:rPr>
              <a:t>Тихонова Татьяна Григорьевна,</a:t>
            </a:r>
          </a:p>
          <a:p>
            <a:pPr algn="ctr"/>
            <a:r>
              <a:rPr lang="ru-RU" b="1" dirty="0" smtClean="0">
                <a:latin typeface="Times New Roman" pitchFamily="18" charset="0"/>
                <a:cs typeface="Times New Roman" pitchFamily="18" charset="0"/>
              </a:rPr>
              <a:t>учитель –логопед,</a:t>
            </a:r>
          </a:p>
          <a:p>
            <a:pPr algn="ctr"/>
            <a:r>
              <a:rPr lang="ru-RU" b="1" dirty="0">
                <a:latin typeface="Times New Roman" pitchFamily="18" charset="0"/>
                <a:cs typeface="Times New Roman" pitchFamily="18" charset="0"/>
              </a:rPr>
              <a:t>в</a:t>
            </a:r>
            <a:r>
              <a:rPr lang="ru-RU" b="1" dirty="0" smtClean="0">
                <a:latin typeface="Times New Roman" pitchFamily="18" charset="0"/>
                <a:cs typeface="Times New Roman" pitchFamily="18" charset="0"/>
              </a:rPr>
              <a:t>ысшая квалификационная категория</a:t>
            </a:r>
          </a:p>
          <a:p>
            <a:pPr algn="ctr"/>
            <a:r>
              <a:rPr lang="ru-RU" sz="1600" b="1" dirty="0" smtClean="0">
                <a:latin typeface="Times New Roman" pitchFamily="18" charset="0"/>
                <a:cs typeface="Times New Roman" pitchFamily="18" charset="0"/>
              </a:rPr>
              <a:t>Общий стаж –41 год</a:t>
            </a:r>
          </a:p>
          <a:p>
            <a:pPr algn="ctr"/>
            <a:r>
              <a:rPr lang="ru-RU" sz="1600" b="1" dirty="0" smtClean="0">
                <a:latin typeface="Times New Roman" pitchFamily="18" charset="0"/>
                <a:cs typeface="Times New Roman" pitchFamily="18" charset="0"/>
              </a:rPr>
              <a:t>Педагогический стаж- 41 год</a:t>
            </a:r>
          </a:p>
          <a:p>
            <a:pPr algn="ctr"/>
            <a:r>
              <a:rPr lang="ru-RU" sz="1600" b="1" dirty="0" smtClean="0">
                <a:latin typeface="Times New Roman" pitchFamily="18" charset="0"/>
                <a:cs typeface="Times New Roman" pitchFamily="18" charset="0"/>
              </a:rPr>
              <a:t>Стаж работы в учреждении- 21 год</a:t>
            </a:r>
            <a:endParaRPr lang="ru-RU" sz="1600" b="1" dirty="0">
              <a:latin typeface="Times New Roman" pitchFamily="18" charset="0"/>
              <a:cs typeface="Times New Roman" pitchFamily="18" charset="0"/>
            </a:endParaRPr>
          </a:p>
        </p:txBody>
      </p:sp>
      <p:pic>
        <p:nvPicPr>
          <p:cNvPr id="11" name="Рисунок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4368" y="103056"/>
            <a:ext cx="1168718" cy="564272"/>
          </a:xfrm>
          <a:prstGeom prst="rect">
            <a:avLst/>
          </a:prstGeom>
        </p:spPr>
      </p:pic>
    </p:spTree>
    <p:extLst>
      <p:ext uri="{BB962C8B-B14F-4D97-AF65-F5344CB8AC3E}">
        <p14:creationId xmlns:p14="http://schemas.microsoft.com/office/powerpoint/2010/main" val="28518957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44" y="0"/>
            <a:ext cx="9145844" cy="68593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5282" y="0"/>
            <a:ext cx="1168718" cy="564272"/>
          </a:xfrm>
          <a:prstGeom prst="rect">
            <a:avLst/>
          </a:prstGeom>
        </p:spPr>
      </p:pic>
      <p:sp>
        <p:nvSpPr>
          <p:cNvPr id="8" name="TextBox 7"/>
          <p:cNvSpPr txBox="1"/>
          <p:nvPr/>
        </p:nvSpPr>
        <p:spPr>
          <a:xfrm>
            <a:off x="1043608" y="586301"/>
            <a:ext cx="7632848" cy="5663089"/>
          </a:xfrm>
          <a:prstGeom prst="rect">
            <a:avLst/>
          </a:prstGeom>
          <a:noFill/>
        </p:spPr>
        <p:txBody>
          <a:bodyPr wrap="square" rtlCol="0">
            <a:spAutoFit/>
          </a:bodyPr>
          <a:lstStyle/>
          <a:p>
            <a:pPr algn="just"/>
            <a:r>
              <a:rPr lang="ru-RU" sz="1400" b="1" dirty="0">
                <a:latin typeface="Times New Roman" pitchFamily="18" charset="0"/>
                <a:cs typeface="Times New Roman" pitchFamily="18" charset="0"/>
              </a:rPr>
              <a:t>С</a:t>
            </a:r>
            <a:r>
              <a:rPr lang="ru-RU" sz="1400" dirty="0">
                <a:latin typeface="Times New Roman" pitchFamily="18" charset="0"/>
                <a:cs typeface="Times New Roman" pitchFamily="18" charset="0"/>
              </a:rPr>
              <a:t> </a:t>
            </a:r>
            <a:r>
              <a:rPr lang="ru-RU" sz="1400" b="1" dirty="0">
                <a:latin typeface="Times New Roman" pitchFamily="18" charset="0"/>
                <a:cs typeface="Times New Roman" pitchFamily="18" charset="0"/>
              </a:rPr>
              <a:t>2018 года </a:t>
            </a:r>
            <a:r>
              <a:rPr lang="ru-RU" sz="1400" dirty="0">
                <a:latin typeface="Times New Roman" pitchFamily="18" charset="0"/>
                <a:cs typeface="Times New Roman" pitchFamily="18" charset="0"/>
              </a:rPr>
              <a:t>- специалист Республиканского консультативного центра ГОУДПО “КРИРО”.</a:t>
            </a:r>
          </a:p>
          <a:p>
            <a:pPr algn="just"/>
            <a:r>
              <a:rPr lang="ru-RU" sz="1400" b="1" dirty="0">
                <a:latin typeface="Times New Roman" pitchFamily="18" charset="0"/>
                <a:cs typeface="Times New Roman" pitchFamily="18" charset="0"/>
              </a:rPr>
              <a:t>2018 - 2022 </a:t>
            </a:r>
            <a:r>
              <a:rPr lang="ru-RU" sz="1400" dirty="0">
                <a:latin typeface="Times New Roman" pitchFamily="18" charset="0"/>
                <a:cs typeface="Times New Roman" pitchFamily="18" charset="0"/>
              </a:rPr>
              <a:t>- руководитель методического объединения учителей - логопедов города Воркуты, </a:t>
            </a:r>
            <a:r>
              <a:rPr lang="ru-RU" sz="1400" dirty="0" smtClean="0">
                <a:latin typeface="Times New Roman" pitchFamily="18" charset="0"/>
                <a:cs typeface="Times New Roman" pitchFamily="18" charset="0"/>
              </a:rPr>
              <a:t>входит </a:t>
            </a:r>
            <a:r>
              <a:rPr lang="ru-RU" sz="1400" dirty="0">
                <a:latin typeface="Times New Roman" pitchFamily="18" charset="0"/>
                <a:cs typeface="Times New Roman" pitchFamily="18" charset="0"/>
              </a:rPr>
              <a:t>в состав организационного комитета Педагогических чтений, организованных Управлением образования МО ГО “Воркута” и городских семинаров - практикумов по развитию речи.</a:t>
            </a:r>
          </a:p>
          <a:p>
            <a:pPr algn="just"/>
            <a:r>
              <a:rPr lang="ru-RU" sz="1400" b="1" dirty="0">
                <a:latin typeface="Times New Roman" pitchFamily="18" charset="0"/>
                <a:cs typeface="Times New Roman" pitchFamily="18" charset="0"/>
              </a:rPr>
              <a:t>2018 год </a:t>
            </a:r>
            <a:r>
              <a:rPr lang="ru-RU" sz="1400" dirty="0">
                <a:latin typeface="Times New Roman" pitchFamily="18" charset="0"/>
                <a:cs typeface="Times New Roman" pitchFamily="18" charset="0"/>
              </a:rPr>
              <a:t>- Республиканский конкурс воспитателей и учителей коми языка ”Коми </a:t>
            </a:r>
            <a:r>
              <a:rPr lang="ru-RU" sz="1400" dirty="0" smtClean="0">
                <a:latin typeface="Times New Roman" pitchFamily="18" charset="0"/>
                <a:cs typeface="Times New Roman" pitchFamily="18" charset="0"/>
              </a:rPr>
              <a:t>вел</a:t>
            </a:r>
            <a:r>
              <a:rPr lang="en-AU" sz="1400" dirty="0" smtClean="0">
                <a:latin typeface="Sitka Text"/>
                <a:cs typeface="Times New Roman" pitchFamily="18" charset="0"/>
              </a:rPr>
              <a:t>ö</a:t>
            </a:r>
            <a:r>
              <a:rPr lang="ru-RU" sz="1400" dirty="0" err="1" smtClean="0">
                <a:latin typeface="Times New Roman" pitchFamily="18" charset="0"/>
                <a:cs typeface="Times New Roman" pitchFamily="18" charset="0"/>
              </a:rPr>
              <a:t>дысь</a:t>
            </a:r>
            <a:r>
              <a:rPr lang="ru-RU" sz="1400"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2018” - диплом лауреата.</a:t>
            </a:r>
          </a:p>
          <a:p>
            <a:pPr algn="just"/>
            <a:r>
              <a:rPr lang="ru-RU" sz="1400" dirty="0">
                <a:latin typeface="Times New Roman" pitchFamily="18" charset="0"/>
                <a:cs typeface="Times New Roman" pitchFamily="18" charset="0"/>
              </a:rPr>
              <a:t>Всероссийский мастер-класс, проводимый на конкурсной основе в ФГБОУ ВО “Российская академия народного хозяйства и государственной службы при Президенте Российской Федерации” для учителей родного, в том числе русского языка - 2018”</a:t>
            </a:r>
          </a:p>
          <a:p>
            <a:pPr algn="just"/>
            <a:r>
              <a:rPr lang="ru-RU" sz="1400" b="1" dirty="0">
                <a:latin typeface="Times New Roman" pitchFamily="18" charset="0"/>
                <a:cs typeface="Times New Roman" pitchFamily="18" charset="0"/>
              </a:rPr>
              <a:t>2019 год </a:t>
            </a:r>
            <a:r>
              <a:rPr lang="ru-RU" sz="1400" dirty="0">
                <a:latin typeface="Times New Roman" pitchFamily="18" charset="0"/>
                <a:cs typeface="Times New Roman" pitchFamily="18" charset="0"/>
              </a:rPr>
              <a:t>- Муниципальный очный конкурс профессионального мастерства “Лучший дизайн - проект РППС кабинета учителя </a:t>
            </a:r>
            <a:r>
              <a:rPr lang="ru-RU" sz="1400" dirty="0" smtClean="0">
                <a:latin typeface="Times New Roman" pitchFamily="18" charset="0"/>
                <a:cs typeface="Times New Roman" pitchFamily="18" charset="0"/>
              </a:rPr>
              <a:t>– логопеда» </a:t>
            </a:r>
            <a:r>
              <a:rPr lang="ru-RU" sz="1400" dirty="0">
                <a:latin typeface="Times New Roman" pitchFamily="18" charset="0"/>
                <a:cs typeface="Times New Roman" pitchFamily="18" charset="0"/>
              </a:rPr>
              <a:t>- диплом победителя;</a:t>
            </a:r>
          </a:p>
          <a:p>
            <a:pPr algn="just"/>
            <a:r>
              <a:rPr lang="ru-RU" sz="1400" dirty="0">
                <a:latin typeface="Times New Roman" pitchFamily="18" charset="0"/>
                <a:cs typeface="Times New Roman" pitchFamily="18" charset="0"/>
              </a:rPr>
              <a:t>Участие в реализации мероприятий Гранта Национального проекта “Образование”, Регионального проекта “Поддержка семей, имеющих детей” и Центра консультационной помощи родителям детей дошкольного возраста с особыми образовательными потребностями “Мы - рядом!”. Участие в подготовке и проведении </a:t>
            </a:r>
            <a:r>
              <a:rPr lang="ru-RU" sz="1400" dirty="0" err="1">
                <a:latin typeface="Times New Roman" pitchFamily="18" charset="0"/>
                <a:cs typeface="Times New Roman" pitchFamily="18" charset="0"/>
              </a:rPr>
              <a:t>вебинаров</a:t>
            </a:r>
            <a:r>
              <a:rPr lang="ru-RU" sz="1400" dirty="0">
                <a:latin typeface="Times New Roman" pitchFamily="18" charset="0"/>
                <a:cs typeface="Times New Roman" pitchFamily="18" charset="0"/>
              </a:rPr>
              <a:t>.</a:t>
            </a:r>
          </a:p>
          <a:p>
            <a:pPr algn="just"/>
            <a:r>
              <a:rPr lang="ru-RU" sz="1400" b="1" dirty="0">
                <a:latin typeface="Times New Roman" pitchFamily="18" charset="0"/>
                <a:cs typeface="Times New Roman" pitchFamily="18" charset="0"/>
              </a:rPr>
              <a:t>2021 год </a:t>
            </a:r>
            <a:r>
              <a:rPr lang="ru-RU" sz="1400" dirty="0">
                <a:latin typeface="Times New Roman" pitchFamily="18" charset="0"/>
                <a:cs typeface="Times New Roman" pitchFamily="18" charset="0"/>
              </a:rPr>
              <a:t>- I онлайн - фестиваль “Инновационное дошкольное образование Воркуты” с видеороликом “Современное оборудование “Колибри” в работе учителя-логопеда” - диплом участника.</a:t>
            </a:r>
          </a:p>
          <a:p>
            <a:pPr algn="just"/>
            <a:r>
              <a:rPr lang="ru-RU" sz="1400" b="1" dirty="0">
                <a:latin typeface="Times New Roman" pitchFamily="18" charset="0"/>
                <a:cs typeface="Times New Roman" pitchFamily="18" charset="0"/>
              </a:rPr>
              <a:t>2022 год </a:t>
            </a:r>
            <a:r>
              <a:rPr lang="ru-RU" sz="1400" dirty="0">
                <a:latin typeface="Times New Roman" pitchFamily="18" charset="0"/>
                <a:cs typeface="Times New Roman" pitchFamily="18" charset="0"/>
              </a:rPr>
              <a:t>- II онлайн - фестиваль “Инновационное дошкольное образование Воркуты” (видеоролик об использовании современного оборудования в работе специалистов учреждения) - диплом участника.</a:t>
            </a:r>
          </a:p>
          <a:p>
            <a:pPr algn="just"/>
            <a:r>
              <a:rPr lang="ru-RU" sz="1400" b="1" dirty="0">
                <a:latin typeface="Times New Roman" pitchFamily="18" charset="0"/>
                <a:cs typeface="Times New Roman" pitchFamily="18" charset="0"/>
              </a:rPr>
              <a:t>2023 год </a:t>
            </a:r>
            <a:r>
              <a:rPr lang="ru-RU" sz="1400" dirty="0">
                <a:latin typeface="Times New Roman" pitchFamily="18" charset="0"/>
                <a:cs typeface="Times New Roman" pitchFamily="18" charset="0"/>
              </a:rPr>
              <a:t>- Республиканский конкурс методических разработок “Здоровье. Ответственность. Выбор” реализация проекта “</a:t>
            </a:r>
            <a:r>
              <a:rPr lang="ru-RU" sz="1400" dirty="0" err="1">
                <a:latin typeface="Times New Roman" pitchFamily="18" charset="0"/>
                <a:cs typeface="Times New Roman" pitchFamily="18" charset="0"/>
              </a:rPr>
              <a:t>Адвент</a:t>
            </a:r>
            <a:r>
              <a:rPr lang="ru-RU" sz="1400" dirty="0">
                <a:latin typeface="Times New Roman" pitchFamily="18" charset="0"/>
                <a:cs typeface="Times New Roman" pitchFamily="18" charset="0"/>
              </a:rPr>
              <a:t> - календарь. В ожидании Нового года” - диплом за 2 место</a:t>
            </a:r>
          </a:p>
          <a:p>
            <a:pPr algn="just"/>
            <a:endParaRPr lang="ru-RU" sz="1400" dirty="0" smtClean="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10848497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Объект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416" y="-4014"/>
            <a:ext cx="9149352" cy="68620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9912" y="260648"/>
            <a:ext cx="2875649" cy="4326197"/>
          </a:xfrm>
          <a:prstGeom prst="rect">
            <a:avLst/>
          </a:prstGeom>
          <a:ln>
            <a:noFill/>
          </a:ln>
          <a:effectLst>
            <a:softEdge rad="112500"/>
          </a:effectLst>
        </p:spPr>
      </p:pic>
      <p:sp>
        <p:nvSpPr>
          <p:cNvPr id="6" name="TextBox 5"/>
          <p:cNvSpPr txBox="1"/>
          <p:nvPr/>
        </p:nvSpPr>
        <p:spPr>
          <a:xfrm>
            <a:off x="2315301" y="4586845"/>
            <a:ext cx="6192688" cy="2631490"/>
          </a:xfrm>
          <a:prstGeom prst="rect">
            <a:avLst/>
          </a:prstGeom>
          <a:noFill/>
        </p:spPr>
        <p:txBody>
          <a:bodyPr wrap="square" rtlCol="0">
            <a:spAutoFit/>
          </a:bodyPr>
          <a:lstStyle/>
          <a:p>
            <a:pPr algn="ctr"/>
            <a:r>
              <a:rPr lang="ru-RU" sz="2700" b="1" dirty="0" err="1" smtClean="0">
                <a:latin typeface="Times New Roman" pitchFamily="18" charset="0"/>
                <a:cs typeface="Times New Roman" pitchFamily="18" charset="0"/>
              </a:rPr>
              <a:t>Лернер</a:t>
            </a:r>
            <a:r>
              <a:rPr lang="ru-RU" sz="2700" b="1" dirty="0" smtClean="0">
                <a:latin typeface="Times New Roman" pitchFamily="18" charset="0"/>
                <a:cs typeface="Times New Roman" pitchFamily="18" charset="0"/>
              </a:rPr>
              <a:t> Марина </a:t>
            </a:r>
            <a:r>
              <a:rPr lang="ru-RU" sz="2700" b="1" dirty="0">
                <a:latin typeface="Times New Roman" pitchFamily="18" charset="0"/>
                <a:cs typeface="Times New Roman" pitchFamily="18" charset="0"/>
              </a:rPr>
              <a:t>В</a:t>
            </a:r>
            <a:r>
              <a:rPr lang="ru-RU" sz="2700" b="1" dirty="0" smtClean="0">
                <a:latin typeface="Times New Roman" pitchFamily="18" charset="0"/>
                <a:cs typeface="Times New Roman" pitchFamily="18" charset="0"/>
              </a:rPr>
              <a:t>асильевна,</a:t>
            </a:r>
          </a:p>
          <a:p>
            <a:pPr algn="ctr"/>
            <a:r>
              <a:rPr lang="ru-RU" b="1" dirty="0" smtClean="0">
                <a:latin typeface="Times New Roman" pitchFamily="18" charset="0"/>
                <a:cs typeface="Times New Roman" pitchFamily="18" charset="0"/>
              </a:rPr>
              <a:t>учитель- логопед,</a:t>
            </a:r>
          </a:p>
          <a:p>
            <a:pPr algn="ctr"/>
            <a:r>
              <a:rPr lang="ru-RU" b="1" dirty="0">
                <a:latin typeface="Times New Roman" pitchFamily="18" charset="0"/>
                <a:cs typeface="Times New Roman" pitchFamily="18" charset="0"/>
              </a:rPr>
              <a:t>в</a:t>
            </a:r>
            <a:r>
              <a:rPr lang="ru-RU" b="1" dirty="0" smtClean="0">
                <a:latin typeface="Times New Roman" pitchFamily="18" charset="0"/>
                <a:cs typeface="Times New Roman" pitchFamily="18" charset="0"/>
              </a:rPr>
              <a:t>ысшая квалификационная категория</a:t>
            </a:r>
          </a:p>
          <a:p>
            <a:pPr algn="ctr"/>
            <a:r>
              <a:rPr lang="ru-RU" sz="1600" b="1" dirty="0" smtClean="0">
                <a:latin typeface="Times New Roman" pitchFamily="18" charset="0"/>
                <a:cs typeface="Times New Roman" pitchFamily="18" charset="0"/>
              </a:rPr>
              <a:t>Общий стаж –33 года</a:t>
            </a:r>
          </a:p>
          <a:p>
            <a:pPr algn="ctr"/>
            <a:r>
              <a:rPr lang="ru-RU" sz="1600" b="1" dirty="0" smtClean="0">
                <a:latin typeface="Times New Roman" pitchFamily="18" charset="0"/>
                <a:cs typeface="Times New Roman" pitchFamily="18" charset="0"/>
              </a:rPr>
              <a:t>Педагогический стаж-28 лет</a:t>
            </a:r>
          </a:p>
          <a:p>
            <a:pPr algn="ctr"/>
            <a:r>
              <a:rPr lang="ru-RU" sz="1600" b="1" dirty="0" smtClean="0">
                <a:latin typeface="Times New Roman" pitchFamily="18" charset="0"/>
                <a:cs typeface="Times New Roman" pitchFamily="18" charset="0"/>
              </a:rPr>
              <a:t>Стаж работы в учреждении -5 лет </a:t>
            </a:r>
          </a:p>
          <a:p>
            <a:pPr algn="ctr"/>
            <a:endParaRPr lang="ru-RU" b="1" dirty="0" smtClean="0">
              <a:latin typeface="Times New Roman" pitchFamily="18" charset="0"/>
              <a:cs typeface="Times New Roman" pitchFamily="18" charset="0"/>
            </a:endParaRPr>
          </a:p>
          <a:p>
            <a:pPr algn="ctr"/>
            <a:endParaRPr lang="ru-RU" b="1" dirty="0">
              <a:latin typeface="Times New Roman" pitchFamily="18" charset="0"/>
              <a:cs typeface="Times New Roman" pitchFamily="18" charset="0"/>
            </a:endParaRPr>
          </a:p>
          <a:p>
            <a:pPr algn="ctr"/>
            <a:endParaRPr lang="ru-RU" b="1" dirty="0">
              <a:latin typeface="Times New Roman" pitchFamily="18" charset="0"/>
              <a:cs typeface="Times New Roman" pitchFamily="18" charset="0"/>
            </a:endParaRPr>
          </a:p>
        </p:txBody>
      </p:sp>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4368" y="103056"/>
            <a:ext cx="1168718" cy="564272"/>
          </a:xfrm>
          <a:prstGeom prst="rect">
            <a:avLst/>
          </a:prstGeom>
        </p:spPr>
      </p:pic>
    </p:spTree>
    <p:extLst>
      <p:ext uri="{BB962C8B-B14F-4D97-AF65-F5344CB8AC3E}">
        <p14:creationId xmlns:p14="http://schemas.microsoft.com/office/powerpoint/2010/main" val="42877625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6"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2534" y="60788"/>
            <a:ext cx="1168718" cy="564272"/>
          </a:xfrm>
          <a:prstGeom prst="rect">
            <a:avLst/>
          </a:prstGeom>
        </p:spPr>
      </p:pic>
      <p:sp>
        <p:nvSpPr>
          <p:cNvPr id="6" name="TextBox 5"/>
          <p:cNvSpPr txBox="1"/>
          <p:nvPr/>
        </p:nvSpPr>
        <p:spPr>
          <a:xfrm>
            <a:off x="683568" y="607863"/>
            <a:ext cx="8064896" cy="6140142"/>
          </a:xfrm>
          <a:prstGeom prst="rect">
            <a:avLst/>
          </a:prstGeom>
          <a:noFill/>
        </p:spPr>
        <p:txBody>
          <a:bodyPr wrap="square" rtlCol="0">
            <a:spAutoFit/>
          </a:bodyPr>
          <a:lstStyle/>
          <a:p>
            <a:pPr algn="just"/>
            <a:r>
              <a:rPr lang="ru-RU" sz="1400" b="1" dirty="0" smtClean="0">
                <a:latin typeface="Times New Roman" pitchFamily="18" charset="0"/>
                <a:cs typeface="Times New Roman" pitchFamily="18" charset="0"/>
              </a:rPr>
              <a:t>2019 </a:t>
            </a:r>
            <a:r>
              <a:rPr lang="ru-RU" sz="1400" b="1" dirty="0" smtClean="0">
                <a:latin typeface="Times New Roman" pitchFamily="18" charset="0"/>
                <a:cs typeface="Times New Roman" pitchFamily="18" charset="0"/>
              </a:rPr>
              <a:t>год -</a:t>
            </a:r>
            <a:r>
              <a:rPr lang="ru-RU" sz="1400" b="1"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Почетная </a:t>
            </a:r>
            <a:r>
              <a:rPr lang="ru-RU" sz="1400" dirty="0">
                <a:latin typeface="Times New Roman" pitchFamily="18" charset="0"/>
                <a:cs typeface="Times New Roman" pitchFamily="18" charset="0"/>
              </a:rPr>
              <a:t>грамота Управления образования Администрации муниципального  образования городского округа «Воркута» за добросовестный труд, высокий профессионализм и в связи с празднованием  праздника «День </a:t>
            </a:r>
            <a:r>
              <a:rPr lang="ru-RU" sz="1400" dirty="0" smtClean="0">
                <a:latin typeface="Times New Roman" pitchFamily="18" charset="0"/>
                <a:cs typeface="Times New Roman" pitchFamily="18" charset="0"/>
              </a:rPr>
              <a:t>Учителя»</a:t>
            </a:r>
          </a:p>
          <a:p>
            <a:pPr algn="just"/>
            <a:r>
              <a:rPr lang="ru-RU" sz="1400" b="1" dirty="0" smtClean="0">
                <a:latin typeface="Times New Roman" pitchFamily="18" charset="0"/>
                <a:cs typeface="Times New Roman" pitchFamily="18" charset="0"/>
              </a:rPr>
              <a:t> 2022 год- </a:t>
            </a:r>
            <a:r>
              <a:rPr lang="ru-RU" sz="1400" dirty="0" smtClean="0">
                <a:latin typeface="Times New Roman" pitchFamily="18" charset="0"/>
                <a:cs typeface="Times New Roman" pitchFamily="18" charset="0"/>
              </a:rPr>
              <a:t>Почетная </a:t>
            </a:r>
            <a:r>
              <a:rPr lang="ru-RU" sz="1400" dirty="0">
                <a:latin typeface="Times New Roman" pitchFamily="18" charset="0"/>
                <a:cs typeface="Times New Roman" pitchFamily="18" charset="0"/>
              </a:rPr>
              <a:t>грамота Администрации муниципального  образования городского округа «Воркута» за добросовестный труд, высокий профессионализм, образцовое выполнение своих профессиональных обязанностей  и в связи с празднованием  Международного женского дня </a:t>
            </a:r>
            <a:r>
              <a:rPr lang="ru-RU" sz="1400" dirty="0" smtClean="0">
                <a:latin typeface="Times New Roman" pitchFamily="18" charset="0"/>
                <a:cs typeface="Times New Roman" pitchFamily="18" charset="0"/>
              </a:rPr>
              <a:t>8 Марта .</a:t>
            </a:r>
          </a:p>
          <a:p>
            <a:pPr algn="just"/>
            <a:endParaRPr lang="ru-RU" sz="1400" b="1" dirty="0" smtClean="0">
              <a:latin typeface="Times New Roman" pitchFamily="18" charset="0"/>
              <a:cs typeface="Times New Roman" pitchFamily="18" charset="0"/>
            </a:endParaRPr>
          </a:p>
          <a:p>
            <a:pPr algn="just"/>
            <a:r>
              <a:rPr lang="ru-RU" sz="1400" b="1" dirty="0" smtClean="0">
                <a:latin typeface="Times New Roman" pitchFamily="18" charset="0"/>
                <a:cs typeface="Times New Roman" pitchFamily="18" charset="0"/>
              </a:rPr>
              <a:t>2021 год – </a:t>
            </a:r>
            <a:r>
              <a:rPr lang="ru-RU" sz="1400" dirty="0" smtClean="0">
                <a:latin typeface="Times New Roman" pitchFamily="18" charset="0"/>
                <a:cs typeface="Times New Roman" pitchFamily="18" charset="0"/>
              </a:rPr>
              <a:t>Эксперт</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городского  конкурса </a:t>
            </a:r>
            <a:r>
              <a:rPr lang="ru-RU" sz="1400" dirty="0">
                <a:latin typeface="Times New Roman" pitchFamily="18" charset="0"/>
                <a:cs typeface="Times New Roman" pitchFamily="18" charset="0"/>
              </a:rPr>
              <a:t>на лучшее занятие среди учителей- </a:t>
            </a:r>
            <a:r>
              <a:rPr lang="ru-RU" sz="1400" dirty="0" smtClean="0">
                <a:latin typeface="Times New Roman" pitchFamily="18" charset="0"/>
                <a:cs typeface="Times New Roman" pitchFamily="18" charset="0"/>
              </a:rPr>
              <a:t>логопедов</a:t>
            </a:r>
            <a:r>
              <a:rPr lang="ru-RU" sz="1400" dirty="0">
                <a:latin typeface="Times New Roman" pitchFamily="18" charset="0"/>
                <a:cs typeface="Times New Roman" pitchFamily="18" charset="0"/>
              </a:rPr>
              <a:t>, учителей-дефектологов  «Эффективные </a:t>
            </a:r>
            <a:r>
              <a:rPr lang="ru-RU" sz="1400" dirty="0" smtClean="0">
                <a:latin typeface="Times New Roman" pitchFamily="18" charset="0"/>
                <a:cs typeface="Times New Roman" pitchFamily="18" charset="0"/>
              </a:rPr>
              <a:t>коррекционно-развивающие  </a:t>
            </a:r>
            <a:r>
              <a:rPr lang="ru-RU" sz="1400" dirty="0">
                <a:latin typeface="Times New Roman" pitchFamily="18" charset="0"/>
                <a:cs typeface="Times New Roman" pitchFamily="18" charset="0"/>
              </a:rPr>
              <a:t>практики и технологии в ДОУ</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a:p>
            <a:pPr algn="just"/>
            <a:r>
              <a:rPr lang="ru-RU" sz="1400" b="1" dirty="0" smtClean="0">
                <a:latin typeface="Times New Roman" pitchFamily="18" charset="0"/>
                <a:cs typeface="Times New Roman" pitchFamily="18" charset="0"/>
              </a:rPr>
              <a:t>2022 год </a:t>
            </a:r>
            <a:r>
              <a:rPr lang="ru-RU" sz="1400" dirty="0" smtClean="0">
                <a:latin typeface="Times New Roman" pitchFamily="18" charset="0"/>
                <a:cs typeface="Times New Roman" pitchFamily="18" charset="0"/>
              </a:rPr>
              <a:t>– Победитель городского  конкурса </a:t>
            </a:r>
            <a:r>
              <a:rPr lang="ru-RU" sz="1400" dirty="0">
                <a:latin typeface="Times New Roman" pitchFamily="18" charset="0"/>
                <a:cs typeface="Times New Roman" pitchFamily="18" charset="0"/>
              </a:rPr>
              <a:t>на лучшее занятие среди учителей - </a:t>
            </a:r>
            <a:r>
              <a:rPr lang="ru-RU" sz="1400" dirty="0" smtClean="0">
                <a:latin typeface="Times New Roman" pitchFamily="18" charset="0"/>
                <a:cs typeface="Times New Roman" pitchFamily="18" charset="0"/>
              </a:rPr>
              <a:t>логопедов</a:t>
            </a:r>
            <a:r>
              <a:rPr lang="ru-RU" sz="1400" dirty="0">
                <a:latin typeface="Times New Roman" pitchFamily="18" charset="0"/>
                <a:cs typeface="Times New Roman" pitchFamily="18" charset="0"/>
              </a:rPr>
              <a:t>, учителей-дефектологов «Учимся говорить красиво» среди педагогических работников (воспитателей, учителей-логопедов) образовательных </a:t>
            </a:r>
            <a:r>
              <a:rPr lang="ru-RU" sz="1400" dirty="0" smtClean="0">
                <a:latin typeface="Times New Roman" pitchFamily="18" charset="0"/>
                <a:cs typeface="Times New Roman" pitchFamily="18" charset="0"/>
              </a:rPr>
              <a:t>учреждений.</a:t>
            </a:r>
            <a:endParaRPr lang="ru-RU" sz="1400" dirty="0">
              <a:latin typeface="Times New Roman" pitchFamily="18" charset="0"/>
              <a:cs typeface="Times New Roman" pitchFamily="18" charset="0"/>
            </a:endParaRPr>
          </a:p>
          <a:p>
            <a:pPr algn="just"/>
            <a:r>
              <a:rPr lang="ru-RU" sz="1400" b="1" dirty="0" smtClean="0">
                <a:latin typeface="Times New Roman" pitchFamily="18" charset="0"/>
                <a:cs typeface="Times New Roman" pitchFamily="18" charset="0"/>
              </a:rPr>
              <a:t>2022 год </a:t>
            </a:r>
            <a:r>
              <a:rPr lang="ru-RU" sz="1400" dirty="0" smtClean="0">
                <a:latin typeface="Times New Roman" pitchFamily="18" charset="0"/>
                <a:cs typeface="Times New Roman" pitchFamily="18" charset="0"/>
              </a:rPr>
              <a:t>- Победитель </a:t>
            </a:r>
            <a:r>
              <a:rPr lang="ru-RU" sz="1400" dirty="0">
                <a:latin typeface="Times New Roman" pitchFamily="18" charset="0"/>
                <a:cs typeface="Times New Roman" pitchFamily="18" charset="0"/>
              </a:rPr>
              <a:t>регионального этапа V Всероссийского конкурса профессионального мастерства «Учитель – дефектолог </a:t>
            </a:r>
            <a:r>
              <a:rPr lang="ru-RU" sz="1400" dirty="0" smtClean="0">
                <a:latin typeface="Times New Roman" pitchFamily="18" charset="0"/>
                <a:cs typeface="Times New Roman" pitchFamily="18" charset="0"/>
              </a:rPr>
              <a:t>России».</a:t>
            </a:r>
            <a:endParaRPr lang="ru-RU" sz="1400" dirty="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 Консультирование </a:t>
            </a:r>
            <a:r>
              <a:rPr lang="ru-RU" sz="1400" dirty="0">
                <a:latin typeface="Times New Roman" pitchFamily="18" charset="0"/>
                <a:cs typeface="Times New Roman" pitchFamily="18" charset="0"/>
              </a:rPr>
              <a:t>и участие в </a:t>
            </a:r>
            <a:r>
              <a:rPr lang="ru-RU" sz="1400" dirty="0" err="1">
                <a:latin typeface="Times New Roman" pitchFamily="18" charset="0"/>
                <a:cs typeface="Times New Roman" pitchFamily="18" charset="0"/>
              </a:rPr>
              <a:t>вебинарах</a:t>
            </a:r>
            <a:r>
              <a:rPr lang="ru-RU" sz="1400" dirty="0">
                <a:latin typeface="Times New Roman" pitchFamily="18" charset="0"/>
                <a:cs typeface="Times New Roman" pitchFamily="18" charset="0"/>
              </a:rPr>
              <a:t> в рамках деятельности консультационного центра Учреждения для </a:t>
            </a:r>
            <a:r>
              <a:rPr lang="ru-RU" sz="1400" dirty="0" err="1">
                <a:latin typeface="Times New Roman" pitchFamily="18" charset="0"/>
                <a:cs typeface="Times New Roman" pitchFamily="18" charset="0"/>
              </a:rPr>
              <a:t>ро-дителей</a:t>
            </a:r>
            <a:r>
              <a:rPr lang="ru-RU" sz="1400" dirty="0">
                <a:latin typeface="Times New Roman" pitchFamily="18" charset="0"/>
                <a:cs typeface="Times New Roman" pitchFamily="18" charset="0"/>
              </a:rPr>
              <a:t> (законных представителей),  имеющих  детей до-школьного возраста, в том числе детей от 0 до 3 лет, детей с ограниченными возможностями здоровья и детей с инвалид-</a:t>
            </a:r>
            <a:r>
              <a:rPr lang="ru-RU" sz="1400" dirty="0" err="1">
                <a:latin typeface="Times New Roman" pitchFamily="18" charset="0"/>
                <a:cs typeface="Times New Roman" pitchFamily="18" charset="0"/>
              </a:rPr>
              <a:t>ностью</a:t>
            </a:r>
            <a:r>
              <a:rPr lang="ru-RU" sz="1400" dirty="0">
                <a:latin typeface="Times New Roman" pitchFamily="18" charset="0"/>
                <a:cs typeface="Times New Roman" pitchFamily="18" charset="0"/>
              </a:rPr>
              <a:t> / http://nhds1vorkuta.ru/index/konsultacionnyj_centr/0-73</a:t>
            </a:r>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 Сайт </a:t>
            </a:r>
            <a:r>
              <a:rPr lang="ru-RU" sz="1400" dirty="0">
                <a:latin typeface="Times New Roman" pitchFamily="18" charset="0"/>
                <a:cs typeface="Times New Roman" pitchFamily="18" charset="0"/>
              </a:rPr>
              <a:t>«</a:t>
            </a:r>
            <a:r>
              <a:rPr lang="ru-RU" sz="1400" dirty="0" err="1">
                <a:latin typeface="Times New Roman" pitchFamily="18" charset="0"/>
                <a:cs typeface="Times New Roman" pitchFamily="18" charset="0"/>
              </a:rPr>
              <a:t>РАСсвет</a:t>
            </a:r>
            <a:r>
              <a:rPr lang="ru-RU" sz="1400" dirty="0">
                <a:latin typeface="Times New Roman" pitchFamily="18" charset="0"/>
                <a:cs typeface="Times New Roman" pitchFamily="18" charset="0"/>
              </a:rPr>
              <a:t>» - Центр психолого-педагогической под-</a:t>
            </a:r>
            <a:r>
              <a:rPr lang="ru-RU" sz="1400" dirty="0" err="1">
                <a:latin typeface="Times New Roman" pitchFamily="18" charset="0"/>
                <a:cs typeface="Times New Roman" pitchFamily="18" charset="0"/>
              </a:rPr>
              <a:t>держки</a:t>
            </a:r>
            <a:r>
              <a:rPr lang="ru-RU" sz="1400" dirty="0">
                <a:latin typeface="Times New Roman" pitchFamily="18" charset="0"/>
                <a:cs typeface="Times New Roman" pitchFamily="18" charset="0"/>
              </a:rPr>
              <a:t> родителей, воспитывающих особых детей» / </a:t>
            </a:r>
            <a:r>
              <a:rPr lang="ru-RU" sz="1400" dirty="0" err="1">
                <a:latin typeface="Times New Roman" pitchFamily="18" charset="0"/>
                <a:cs typeface="Times New Roman" pitchFamily="18" charset="0"/>
              </a:rPr>
              <a:t>ви-деоконсультация</a:t>
            </a:r>
            <a:r>
              <a:rPr lang="ru-RU" sz="1400" dirty="0">
                <a:latin typeface="Times New Roman" pitchFamily="18" charset="0"/>
                <a:cs typeface="Times New Roman" pitchFamily="18" charset="0"/>
              </a:rPr>
              <a:t>   для родителей детей с РАС «Вопрос – от-</a:t>
            </a:r>
            <a:r>
              <a:rPr lang="ru-RU" sz="1400" dirty="0" err="1">
                <a:latin typeface="Times New Roman" pitchFamily="18" charset="0"/>
                <a:cs typeface="Times New Roman" pitchFamily="18" charset="0"/>
              </a:rPr>
              <a:t>вет</a:t>
            </a:r>
            <a:r>
              <a:rPr lang="ru-RU" sz="1400" dirty="0">
                <a:latin typeface="Times New Roman" pitchFamily="18" charset="0"/>
                <a:cs typeface="Times New Roman" pitchFamily="18" charset="0"/>
              </a:rPr>
              <a:t>» / https://youtu.be/NsYwPCMT-sY.</a:t>
            </a:r>
          </a:p>
          <a:p>
            <a:r>
              <a:rPr lang="ru-RU" sz="1400" dirty="0" smtClean="0">
                <a:latin typeface="Times New Roman" pitchFamily="18" charset="0"/>
                <a:cs typeface="Times New Roman" pitchFamily="18" charset="0"/>
              </a:rPr>
              <a:t>Мини </a:t>
            </a:r>
            <a:r>
              <a:rPr lang="ru-RU" sz="1400" dirty="0">
                <a:latin typeface="Times New Roman" pitchFamily="18" charset="0"/>
                <a:cs typeface="Times New Roman" pitchFamily="18" charset="0"/>
              </a:rPr>
              <a:t>сайт </a:t>
            </a:r>
            <a:r>
              <a:rPr lang="ru-RU" sz="1400" u="sng" dirty="0">
                <a:latin typeface="Times New Roman" pitchFamily="18" charset="0"/>
                <a:cs typeface="Times New Roman" pitchFamily="18" charset="0"/>
                <a:hlinkClick r:id="rId4"/>
              </a:rPr>
              <a:t>https://nsportal.ru/marina-lerner</a:t>
            </a:r>
            <a:r>
              <a:rPr lang="ru-RU" sz="1400" u="sng" dirty="0">
                <a:latin typeface="Times New Roman" pitchFamily="18" charset="0"/>
                <a:cs typeface="Times New Roman" pitchFamily="18" charset="0"/>
              </a:rPr>
              <a:t>,,</a:t>
            </a:r>
            <a:endParaRPr lang="ru-RU" sz="1400" dirty="0">
              <a:latin typeface="Times New Roman" pitchFamily="18" charset="0"/>
              <a:cs typeface="Times New Roman" pitchFamily="18" charset="0"/>
            </a:endParaRPr>
          </a:p>
          <a:p>
            <a:r>
              <a:rPr lang="ru-RU" sz="1400" dirty="0">
                <a:latin typeface="Times New Roman" pitchFamily="18" charset="0"/>
                <a:cs typeface="Times New Roman" pitchFamily="18" charset="0"/>
              </a:rPr>
              <a:t>Группа ОК. </a:t>
            </a:r>
            <a:r>
              <a:rPr lang="ru-RU" sz="1400" u="sng" dirty="0">
                <a:latin typeface="Times New Roman" pitchFamily="18" charset="0"/>
                <a:cs typeface="Times New Roman" pitchFamily="18" charset="0"/>
                <a:hlinkClick r:id="rId5"/>
              </a:rPr>
              <a:t>https://ok.ru/group/58219662147616</a:t>
            </a:r>
            <a:endParaRPr lang="ru-RU" sz="1400" dirty="0">
              <a:latin typeface="Times New Roman" pitchFamily="18" charset="0"/>
              <a:cs typeface="Times New Roman" pitchFamily="18" charset="0"/>
            </a:endParaRPr>
          </a:p>
          <a:p>
            <a:r>
              <a:rPr lang="ru-RU" sz="1400" u="sng" dirty="0">
                <a:latin typeface="Times New Roman" pitchFamily="18" charset="0"/>
                <a:cs typeface="Times New Roman" pitchFamily="18" charset="0"/>
                <a:hlinkClick r:id="rId6"/>
              </a:rPr>
              <a:t>http://nhds1vorkuta.ru/index/konsultacionnyj_centr/0-73</a:t>
            </a:r>
            <a:r>
              <a:rPr lang="ru-RU" sz="1400" dirty="0">
                <a:latin typeface="Times New Roman" pitchFamily="18" charset="0"/>
                <a:cs typeface="Times New Roman" pitchFamily="18" charset="0"/>
              </a:rPr>
              <a:t> (страничка «Консультационный центр» официального сайта Учреждения)</a:t>
            </a:r>
          </a:p>
          <a:p>
            <a:r>
              <a:rPr lang="ru-RU" sz="1400" u="sng" dirty="0">
                <a:latin typeface="Times New Roman" pitchFamily="18" charset="0"/>
                <a:cs typeface="Times New Roman" pitchFamily="18" charset="0"/>
                <a:hlinkClick r:id="rId7"/>
              </a:rPr>
              <a:t>http://nhds1vorkuta.ru/index/vebinary/0-174</a:t>
            </a:r>
            <a:r>
              <a:rPr lang="ru-RU" sz="1400" dirty="0">
                <a:latin typeface="Times New Roman" pitchFamily="18" charset="0"/>
                <a:cs typeface="Times New Roman" pitchFamily="18" charset="0"/>
              </a:rPr>
              <a:t> </a:t>
            </a:r>
          </a:p>
          <a:p>
            <a:r>
              <a:rPr lang="ru-RU" sz="1400" dirty="0">
                <a:latin typeface="Times New Roman" pitchFamily="18" charset="0"/>
                <a:cs typeface="Times New Roman" pitchFamily="18" charset="0"/>
              </a:rPr>
              <a:t>(страничка «</a:t>
            </a:r>
            <a:r>
              <a:rPr lang="ru-RU" sz="1400" dirty="0" err="1">
                <a:latin typeface="Times New Roman" pitchFamily="18" charset="0"/>
                <a:cs typeface="Times New Roman" pitchFamily="18" charset="0"/>
              </a:rPr>
              <a:t>Вебинары</a:t>
            </a:r>
            <a:r>
              <a:rPr lang="ru-RU" sz="1400" dirty="0">
                <a:latin typeface="Times New Roman" pitchFamily="18" charset="0"/>
                <a:cs typeface="Times New Roman" pitchFamily="18" charset="0"/>
              </a:rPr>
              <a:t>» официального сайта Учреждения)</a:t>
            </a:r>
          </a:p>
          <a:p>
            <a:pPr algn="just"/>
            <a:endParaRPr lang="ru-RU" sz="1500" dirty="0">
              <a:latin typeface="Times New Roman" pitchFamily="18" charset="0"/>
              <a:cs typeface="Times New Roman" pitchFamily="18" charset="0"/>
            </a:endParaRPr>
          </a:p>
        </p:txBody>
      </p:sp>
    </p:spTree>
    <p:extLst>
      <p:ext uri="{BB962C8B-B14F-4D97-AF65-F5344CB8AC3E}">
        <p14:creationId xmlns:p14="http://schemas.microsoft.com/office/powerpoint/2010/main" val="4834981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Объект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813" y="35951"/>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1880" y="157452"/>
            <a:ext cx="3071014" cy="4394716"/>
          </a:xfrm>
          <a:prstGeom prst="rect">
            <a:avLst/>
          </a:prstGeom>
          <a:ln>
            <a:noFill/>
          </a:ln>
          <a:effectLst>
            <a:softEdge rad="112500"/>
          </a:effectLst>
        </p:spPr>
      </p:pic>
      <p:sp>
        <p:nvSpPr>
          <p:cNvPr id="6" name="TextBox 5"/>
          <p:cNvSpPr txBox="1"/>
          <p:nvPr/>
        </p:nvSpPr>
        <p:spPr>
          <a:xfrm>
            <a:off x="2180215" y="4583356"/>
            <a:ext cx="6192688" cy="3462486"/>
          </a:xfrm>
          <a:prstGeom prst="rect">
            <a:avLst/>
          </a:prstGeom>
          <a:noFill/>
        </p:spPr>
        <p:txBody>
          <a:bodyPr wrap="square" rtlCol="0">
            <a:spAutoFit/>
          </a:bodyPr>
          <a:lstStyle/>
          <a:p>
            <a:pPr algn="ctr"/>
            <a:r>
              <a:rPr lang="ru-RU" sz="2700" b="1" dirty="0" smtClean="0">
                <a:latin typeface="Times New Roman" pitchFamily="18" charset="0"/>
                <a:cs typeface="Times New Roman" pitchFamily="18" charset="0"/>
              </a:rPr>
              <a:t>Сирая Марина Геннадьевна,</a:t>
            </a:r>
          </a:p>
          <a:p>
            <a:pPr algn="ctr"/>
            <a:r>
              <a:rPr lang="ru-RU" b="1" dirty="0" smtClean="0">
                <a:latin typeface="Times New Roman" pitchFamily="18" charset="0"/>
                <a:cs typeface="Times New Roman" pitchFamily="18" charset="0"/>
              </a:rPr>
              <a:t>инструктор по физической культуре,</a:t>
            </a:r>
          </a:p>
          <a:p>
            <a:pPr algn="ctr"/>
            <a:r>
              <a:rPr lang="ru-RU" b="1" dirty="0" smtClean="0">
                <a:latin typeface="Times New Roman" pitchFamily="18" charset="0"/>
                <a:cs typeface="Times New Roman" pitchFamily="18" charset="0"/>
              </a:rPr>
              <a:t>первая квалификационная категория</a:t>
            </a:r>
          </a:p>
          <a:p>
            <a:pPr algn="ctr"/>
            <a:r>
              <a:rPr lang="ru-RU" sz="1600" b="1" dirty="0" smtClean="0">
                <a:latin typeface="Times New Roman" pitchFamily="18" charset="0"/>
                <a:cs typeface="Times New Roman" pitchFamily="18" charset="0"/>
              </a:rPr>
              <a:t>Общий стаж –18 лет</a:t>
            </a:r>
          </a:p>
          <a:p>
            <a:pPr algn="ctr"/>
            <a:r>
              <a:rPr lang="ru-RU" sz="1600" b="1" dirty="0" smtClean="0">
                <a:latin typeface="Times New Roman" pitchFamily="18" charset="0"/>
                <a:cs typeface="Times New Roman" pitchFamily="18" charset="0"/>
              </a:rPr>
              <a:t>Педагогический стаж- 18 лет</a:t>
            </a:r>
          </a:p>
          <a:p>
            <a:pPr algn="ctr"/>
            <a:r>
              <a:rPr lang="ru-RU" sz="1600" b="1" dirty="0" smtClean="0">
                <a:latin typeface="Times New Roman" pitchFamily="18" charset="0"/>
                <a:cs typeface="Times New Roman" pitchFamily="18" charset="0"/>
              </a:rPr>
              <a:t>Стаж работы в учреждении-14 лет</a:t>
            </a:r>
          </a:p>
          <a:p>
            <a:pPr algn="ctr"/>
            <a:endParaRPr lang="ru-RU" sz="2700" b="1" dirty="0">
              <a:latin typeface="Times New Roman" pitchFamily="18" charset="0"/>
              <a:cs typeface="Times New Roman" pitchFamily="18" charset="0"/>
            </a:endParaRPr>
          </a:p>
          <a:p>
            <a:pPr algn="ctr"/>
            <a:endParaRPr lang="ru-RU" sz="2700" b="1" dirty="0" smtClean="0">
              <a:latin typeface="Times New Roman" pitchFamily="18" charset="0"/>
              <a:cs typeface="Times New Roman" pitchFamily="18" charset="0"/>
            </a:endParaRPr>
          </a:p>
          <a:p>
            <a:pPr algn="ctr"/>
            <a:endParaRPr lang="ru-RU" sz="2700" b="1" dirty="0">
              <a:latin typeface="Times New Roman" pitchFamily="18" charset="0"/>
              <a:cs typeface="Times New Roman" pitchFamily="18" charset="0"/>
            </a:endParaRPr>
          </a:p>
          <a:p>
            <a:pPr algn="ctr"/>
            <a:endParaRPr lang="ru-RU" sz="2700" b="1" dirty="0" smtClean="0">
              <a:latin typeface="Times New Roman" pitchFamily="18" charset="0"/>
              <a:cs typeface="Times New Roman" pitchFamily="18" charset="0"/>
            </a:endParaRPr>
          </a:p>
        </p:txBody>
      </p:sp>
      <p:pic>
        <p:nvPicPr>
          <p:cNvPr id="12" name="Рисунок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4368" y="103056"/>
            <a:ext cx="1168718" cy="564272"/>
          </a:xfrm>
          <a:prstGeom prst="rect">
            <a:avLst/>
          </a:prstGeom>
        </p:spPr>
      </p:pic>
    </p:spTree>
    <p:extLst>
      <p:ext uri="{BB962C8B-B14F-4D97-AF65-F5344CB8AC3E}">
        <p14:creationId xmlns:p14="http://schemas.microsoft.com/office/powerpoint/2010/main" val="302177625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408</TotalTime>
  <Words>1505</Words>
  <Application>Microsoft Office PowerPoint</Application>
  <PresentationFormat>Экран (4:3)</PresentationFormat>
  <Paragraphs>163</Paragraphs>
  <Slides>20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Психолог</dc:creator>
  <cp:lastModifiedBy>Yuriy No</cp:lastModifiedBy>
  <cp:revision>47</cp:revision>
  <dcterms:created xsi:type="dcterms:W3CDTF">2024-01-19T05:43:09Z</dcterms:created>
  <dcterms:modified xsi:type="dcterms:W3CDTF">2024-01-21T19:14:27Z</dcterms:modified>
</cp:coreProperties>
</file>