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omic Sans MS" pitchFamily="66" charset="0"/>
      <p:regular r:id="rId23"/>
      <p:bold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tx2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12.01.2023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unkestnauhgramot.blogspot.com/p/blog-page_30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ass39.ru/zanimatelnye-eksperimenty-dlya-detej-volshebstvo-ili-nauka/" TargetMode="External"/><Relationship Id="rId2" Type="http://schemas.openxmlformats.org/officeDocument/2006/relationships/hyperlink" Target="https://sozvezdiye-otlichnikov.ru/index.php/sto-nauchnykh-opytov-dlya-mladshikh-shkolniko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268761"/>
            <a:ext cx="6766520" cy="2880320"/>
          </a:xfrm>
        </p:spPr>
        <p:txBody>
          <a:bodyPr anchor="ctr"/>
          <a:lstStyle/>
          <a:p>
            <a: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«Фестиваль педагогических идей по формированию и оценке</a:t>
            </a:r>
            <a:b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</a:br>
            <a: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функциональной грамотности</a:t>
            </a:r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»</a:t>
            </a:r>
            <a:endParaRPr lang="ru-RU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5085184"/>
            <a:ext cx="5572428" cy="1224136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600" dirty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24" y="4725144"/>
            <a:ext cx="1879205" cy="18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696075"/>
              </p:ext>
            </p:extLst>
          </p:nvPr>
        </p:nvGraphicFramePr>
        <p:xfrm>
          <a:off x="1619672" y="764704"/>
          <a:ext cx="6806460" cy="4575267"/>
        </p:xfrm>
        <a:graphic>
          <a:graphicData uri="http://schemas.openxmlformats.org/drawingml/2006/table">
            <a:tbl>
              <a:tblPr firstRow="1" firstCol="1" bandRow="1"/>
              <a:tblGrid>
                <a:gridCol w="3403230"/>
                <a:gridCol w="3403230"/>
              </a:tblGrid>
              <a:tr h="362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Опасности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Действия Вани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Серёжа любопытен и не чувствует опасности, может полезть глубоко в воду.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Держаться рядом с Серёжей и наблюдать за ним, не отвлекаясь.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7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Саша может отвлечь внимание Вани разговорами и не уследить за Серёжей.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Объяснить Саше, что Серёжа ещё мал, попросить помочь следить за ним.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Ваня может увлечься плаванием или нырянием и оставить без внимания Серёжу.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нырять и не уплывать далеко.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Купаться в незнакомых местах опасно (рельеф дна, глубина, загрязнённость водоёма).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Вести всех к знакомому месту купания.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86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Times New Roman" pitchFamily="18" charset="0"/>
                <a:ea typeface="Calibri"/>
                <a:cs typeface="Times New Roman" pitchFamily="18" charset="0"/>
              </a:rPr>
              <a:t>Дидактические игры (Игровой метод).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Дидактическая игра-упражнение «Узнай объект по описанию» («Из дневника путешественника»).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/>
                <a:ea typeface="Calibri"/>
                <a:cs typeface="Times New Roman"/>
              </a:rPr>
              <a:t> «Зашифрованное письмо» («Послание в бутылке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»)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6480175" cy="246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7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38465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32" y="1484784"/>
            <a:ext cx="32539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97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Интерактивный тренажер по функциональной естественнонаучной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funkestnauhgramot.blogspot.com/p/blog-page_30.html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59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Глобальные компетенции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глобальными компетенциями в исследовании понимают способности: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критически рассматривать с разных точек зрения проблемы глобального характера и межкультурного взаимодействия;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осознавать, как культурные, религиозные, политические, расовые и иные различия влияют на восприятие, суждения и взгляды людей;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вступать в открытое, уважительное и эффективное взаимодействие с другими людьми на основе разделяемого всеми уважения к человеческому достоинству</a:t>
            </a:r>
          </a:p>
        </p:txBody>
      </p:sp>
    </p:spTree>
    <p:extLst>
      <p:ext uri="{BB962C8B-B14F-4D97-AF65-F5344CB8AC3E}">
        <p14:creationId xmlns:p14="http://schemas.microsoft.com/office/powerpoint/2010/main" val="285432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32656"/>
            <a:ext cx="741682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1."Мой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дом"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Задание — сделать ремонт в своей комнате.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Вариант задания для начальной школы: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Сделать эскиз нового интерьера, подобрать образцы для ремонта.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Начертить план своей комнаты в масштабе (задать масштаб).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Рассчитать необходимое количество отделочных материалов, которые надо закупить, и количество средств, которые будут затрачены на их покупку.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Выяснить, во сколько обойдется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работников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5) Составить смету расходных материалов и строительных работ с использованием таблиц.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Расчитать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стоимость 1 м² строительно-ремонтных работ.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7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24744"/>
            <a:ext cx="699512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"Моя улица"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Задание для начальной школы — нарисовать план улицы: определить масштаб плана, исходя из размеров листа А3.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"Мой район"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Задание для начальной школы — составить буклет "Знаменитые места и люди нашего района".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71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83233" y="2977116"/>
            <a:ext cx="54938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17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995120" cy="114300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Эффективные приёмы работы по формированию естественнонаучной грамотности  и глобальных компетенций в начальной школе. </a:t>
            </a:r>
            <a:endParaRPr lang="ru-RU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3581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61623" y="6062239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1F497D"/>
                </a:solidFill>
                <a:latin typeface="Comic Sans MS" pitchFamily="66" charset="0"/>
                <a:cs typeface="Arial" charset="0"/>
              </a:rPr>
              <a:t>Подготовила: </a:t>
            </a:r>
            <a:r>
              <a:rPr lang="ru-RU" sz="1600" dirty="0">
                <a:solidFill>
                  <a:srgbClr val="1F497D"/>
                </a:solidFill>
                <a:latin typeface="Comic Sans MS" pitchFamily="66" charset="0"/>
                <a:cs typeface="Arial" charset="0"/>
              </a:rPr>
              <a:t>учитель </a:t>
            </a:r>
            <a:r>
              <a:rPr lang="ru-RU" sz="1600" dirty="0" err="1">
                <a:solidFill>
                  <a:srgbClr val="1F497D"/>
                </a:solidFill>
                <a:latin typeface="Comic Sans MS" pitchFamily="66" charset="0"/>
                <a:cs typeface="Arial" charset="0"/>
              </a:rPr>
              <a:t>Сивец</a:t>
            </a:r>
            <a:r>
              <a:rPr lang="ru-RU" sz="1600" dirty="0">
                <a:solidFill>
                  <a:srgbClr val="1F497D"/>
                </a:solidFill>
                <a:latin typeface="Comic Sans MS" pitchFamily="66" charset="0"/>
                <a:cs typeface="Arial" charset="0"/>
              </a:rPr>
              <a:t> Н.М.</a:t>
            </a:r>
            <a:endParaRPr lang="ru-RU" sz="1600" dirty="0">
              <a:solidFill>
                <a:srgbClr val="1F497D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Естестественнонаучная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отражает способность</a:t>
            </a:r>
          </a:p>
          <a:p>
            <a:pPr marL="0" lvl="0" indent="0"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применять естественнонаучные знания и умения в реальных жизненных ситуациях, а тем самым является действенным инструментом для человека, если он сталкивается с проблемами, относящимися к естественнонаучному знанию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defRPr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способность человека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использовать естественнонаучные знания,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•выявлять проблемы,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•делать обоснованные выводы, необходимые для понимания окружающего мира и тех изменений, которые вносит в него деятельность человека, и для принятия соответствующих решений.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198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995120" cy="1143000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Классификация  уровней  естественнонаучной подготовки учащихся 1- 4 классов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Низкий уровень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Учащиеся могут продемонстрировать знание некоторых простых фактов, указать свойства веществ, способны интерпретировать рисунки  с обозначениями, дать краткий письменный ответ на вопрос, требующий знания фактической информации.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Средний уровень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Учащиеся могут выделить некоторую основную информацию, связанную с характеристиками живых организмов, демонстрируют способность интерпретировать рисунки и применять знания в практических ситуациях.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Высокий уровень.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Учащиеся демонстрируют понимание при объяснении явлений, встречаемых ими в повседневной жизни, первоначальные знания и умения, связанные с проведением исследований, способны дать краткий ответ, иллюстрирующий способность объединить знания некоторых естественнонаучных понятий с информацией, полученной в повседневной жизни.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Продвинутый уровень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Учащиеся демонстрируют способность интерпретировать результаты исследований и формулировать выводы, а также начальные умения, связанные с оценочными суждениями и их аргументацией</a:t>
            </a:r>
          </a:p>
        </p:txBody>
      </p:sp>
    </p:spTree>
    <p:extLst>
      <p:ext uri="{BB962C8B-B14F-4D97-AF65-F5344CB8AC3E}">
        <p14:creationId xmlns:p14="http://schemas.microsoft.com/office/powerpoint/2010/main" val="362733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Открытые 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Реки, впадающие в моря пресные. Почему же морская вода всегда остаётся солёной?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Кукушка не высиживает своих птенцов, а подбрасывает свои яйца в другие гнёзда. Почему?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Какую пользу могут получать растения от животных, которые их поедают?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Что хорошего и что плохого в резком сокращении работы промышленных предприятий?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Актуальной проблемой в современной школе стало искривление осанки учащихся, появление сколиоза, а значит нарушения деятельности внутренних органов. Предложите способы сохранения осанки учащихся.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7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Ситуационные задачи (Кейс-технология</a:t>
            </a:r>
            <a:r>
              <a:rPr lang="ru-RU" dirty="0"/>
              <a:t>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1. Название СЗ (привлекательное название).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2. Личностно-значимый познавательный вопрос.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3. Набор текстов, представленный в разнообразном виде (выдержки из газет, журналов, энциклопедий, других источников; таблицы, графики, статистические данные и т.д.).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4. Шесть заданий по работе с текстом СЗ (на ознакомление, понимание, применение, анализ, синтез, оценку).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5. Итоговый ответ на личностно-значимый вопрос СЗ.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18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Опыты и эксперименты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7276825" cy="279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39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sozvezdiye-otlichnikov.ru/index.php/sto-nauchnykh-opytov-dlya-mladshikh-shkolnikov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https://www.klass39.ru/zanimatelnye-eksperimenty-dlya-detej-volshebstvo-ili-nauka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04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Моделирование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Прочитайте текст. Заполните таблицу.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«Все дети любят воду. Малыши, как правило, бесстрашны и любопытны. За ними нужно внимательно следить, не спуская с них глаз ни на минуту.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Ребята постарше любят хвастаться друг перед другом: показывать, кто глубже нырнёт, кто смелее прыгнет в воду. Такие соревнования, особенно в незнакомых местах купания, часто приводят к несчастным случаям.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Ваня и Саша, тринадцати лет, вместе с братом Вани, первоклассником Серёжей идут к пруду купаться. О каких опасностях должен помнить Ваня?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 ему следует делать, чтобы избежать их? Заполни таблицу».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7701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889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1_Тема Office</vt:lpstr>
      <vt:lpstr>«Фестиваль педагогических идей по формированию и оценке функциональной грамотности»</vt:lpstr>
      <vt:lpstr>Эффективные приёмы работы по формированию естественнонаучной грамотности  и глобальных компетенций в начальной школе. </vt:lpstr>
      <vt:lpstr>Естестественнонаучная грамотность</vt:lpstr>
      <vt:lpstr>Классификация  уровней  естественнонаучной подготовки учащихся 1- 4 классов</vt:lpstr>
      <vt:lpstr>Открытые задачи</vt:lpstr>
      <vt:lpstr>Ситуационные задачи (Кейс-технология).</vt:lpstr>
      <vt:lpstr>Опыты и эксперименты</vt:lpstr>
      <vt:lpstr>Интернет ресурсы</vt:lpstr>
      <vt:lpstr>Моделирование </vt:lpstr>
      <vt:lpstr>Презентация PowerPoint</vt:lpstr>
      <vt:lpstr>Дидактические игры (Игровой метод). </vt:lpstr>
      <vt:lpstr>Презентация PowerPoint</vt:lpstr>
      <vt:lpstr>Интерактивный тренажер по функциональной естественнонаучной грамотности</vt:lpstr>
      <vt:lpstr>Глобальные компетенции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Надюша</cp:lastModifiedBy>
  <cp:revision>92</cp:revision>
  <dcterms:created xsi:type="dcterms:W3CDTF">2014-07-06T18:18:01Z</dcterms:created>
  <dcterms:modified xsi:type="dcterms:W3CDTF">2023-01-12T03:46:10Z</dcterms:modified>
</cp:coreProperties>
</file>